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1309350"/>
  <p:notesSz cx="20104100" cy="113093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0433FF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0433FF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0433FF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66713" y="437963"/>
            <a:ext cx="8970673" cy="4279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rgbClr val="0433FF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afp.org/afp/2004/0315/p1443.html" TargetMode="External"/><Relationship Id="rId3" Type="http://schemas.openxmlformats.org/officeDocument/2006/relationships/image" Target="../media/image1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9666" y="1643538"/>
            <a:ext cx="14312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Arial"/>
                <a:cs typeface="Arial"/>
              </a:rPr>
              <a:t>PICOT</a:t>
            </a:r>
            <a:r>
              <a:rPr dirty="0" sz="1400" spc="-60" b="1">
                <a:latin typeface="Arial"/>
                <a:cs typeface="Arial"/>
              </a:rPr>
              <a:t> </a:t>
            </a:r>
            <a:r>
              <a:rPr dirty="0" sz="1400" spc="-20" b="1">
                <a:latin typeface="Arial"/>
                <a:cs typeface="Arial"/>
              </a:rPr>
              <a:t>Question: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9666" y="2058186"/>
            <a:ext cx="4483100" cy="15208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Arial"/>
                <a:cs typeface="Arial"/>
              </a:rPr>
              <a:t>Would using </a:t>
            </a:r>
            <a:r>
              <a:rPr dirty="0" sz="1400" spc="5">
                <a:latin typeface="Arial"/>
                <a:cs typeface="Arial"/>
              </a:rPr>
              <a:t>the </a:t>
            </a:r>
            <a:r>
              <a:rPr dirty="0" sz="1400" spc="-30">
                <a:latin typeface="Arial"/>
                <a:cs typeface="Arial"/>
              </a:rPr>
              <a:t>CIWA </a:t>
            </a:r>
            <a:r>
              <a:rPr dirty="0" sz="1400" spc="-15">
                <a:latin typeface="Arial"/>
                <a:cs typeface="Arial"/>
              </a:rPr>
              <a:t>(Clinical </a:t>
            </a:r>
            <a:r>
              <a:rPr dirty="0" sz="1400" spc="5">
                <a:latin typeface="Arial"/>
                <a:cs typeface="Arial"/>
              </a:rPr>
              <a:t>Institute </a:t>
            </a:r>
            <a:r>
              <a:rPr dirty="0" sz="1400">
                <a:latin typeface="Arial"/>
                <a:cs typeface="Arial"/>
              </a:rPr>
              <a:t>Withdrawal  </a:t>
            </a:r>
            <a:r>
              <a:rPr dirty="0" sz="1400" spc="-5">
                <a:latin typeface="Arial"/>
                <a:cs typeface="Arial"/>
              </a:rPr>
              <a:t>Assessment </a:t>
            </a:r>
            <a:r>
              <a:rPr dirty="0" sz="1400" spc="5">
                <a:latin typeface="Arial"/>
                <a:cs typeface="Arial"/>
              </a:rPr>
              <a:t>Alcohol </a:t>
            </a:r>
            <a:r>
              <a:rPr dirty="0" sz="1400" spc="-30">
                <a:latin typeface="Arial"/>
                <a:cs typeface="Arial"/>
              </a:rPr>
              <a:t>Scale) </a:t>
            </a:r>
            <a:r>
              <a:rPr dirty="0" sz="1400" spc="10">
                <a:latin typeface="Arial"/>
                <a:cs typeface="Arial"/>
              </a:rPr>
              <a:t>for </a:t>
            </a:r>
            <a:r>
              <a:rPr dirty="0" sz="1400" spc="5">
                <a:latin typeface="Arial"/>
                <a:cs typeface="Arial"/>
              </a:rPr>
              <a:t>alcohol withdrawal  syndrome </a:t>
            </a:r>
            <a:r>
              <a:rPr dirty="0" sz="1400" spc="-70">
                <a:latin typeface="Arial"/>
                <a:cs typeface="Arial"/>
              </a:rPr>
              <a:t>(AWS) </a:t>
            </a:r>
            <a:r>
              <a:rPr dirty="0" sz="1400" spc="10">
                <a:latin typeface="Arial"/>
                <a:cs typeface="Arial"/>
              </a:rPr>
              <a:t>be </a:t>
            </a:r>
            <a:r>
              <a:rPr dirty="0" sz="1400">
                <a:latin typeface="Arial"/>
                <a:cs typeface="Arial"/>
              </a:rPr>
              <a:t>beneﬁcial </a:t>
            </a:r>
            <a:r>
              <a:rPr dirty="0" sz="1400" spc="10">
                <a:latin typeface="Arial"/>
                <a:cs typeface="Arial"/>
              </a:rPr>
              <a:t>for </a:t>
            </a:r>
            <a:r>
              <a:rPr dirty="0" sz="1400" spc="5">
                <a:latin typeface="Arial"/>
                <a:cs typeface="Arial"/>
              </a:rPr>
              <a:t>patients </a:t>
            </a:r>
            <a:r>
              <a:rPr dirty="0" sz="1400" spc="15">
                <a:latin typeface="Arial"/>
                <a:cs typeface="Arial"/>
              </a:rPr>
              <a:t>coming  </a:t>
            </a:r>
            <a:r>
              <a:rPr dirty="0" sz="1400" spc="5">
                <a:latin typeface="Arial"/>
                <a:cs typeface="Arial"/>
              </a:rPr>
              <a:t>through the </a:t>
            </a:r>
            <a:r>
              <a:rPr dirty="0" sz="1400" spc="-55">
                <a:latin typeface="Arial"/>
                <a:cs typeface="Arial"/>
              </a:rPr>
              <a:t>ED </a:t>
            </a:r>
            <a:r>
              <a:rPr dirty="0" sz="1400" spc="25">
                <a:latin typeface="Arial"/>
                <a:cs typeface="Arial"/>
              </a:rPr>
              <a:t>to </a:t>
            </a:r>
            <a:r>
              <a:rPr dirty="0" sz="1400" spc="-15">
                <a:latin typeface="Arial"/>
                <a:cs typeface="Arial"/>
              </a:rPr>
              <a:t>assess </a:t>
            </a:r>
            <a:r>
              <a:rPr dirty="0" sz="1400" spc="5">
                <a:latin typeface="Arial"/>
                <a:cs typeface="Arial"/>
              </a:rPr>
              <a:t>and </a:t>
            </a:r>
            <a:r>
              <a:rPr dirty="0" sz="1400">
                <a:latin typeface="Arial"/>
                <a:cs typeface="Arial"/>
              </a:rPr>
              <a:t>diagnose </a:t>
            </a:r>
            <a:r>
              <a:rPr dirty="0" sz="1400" spc="-10">
                <a:latin typeface="Arial"/>
                <a:cs typeface="Arial"/>
              </a:rPr>
              <a:t>baseline </a:t>
            </a:r>
            <a:r>
              <a:rPr dirty="0" sz="1400" spc="5">
                <a:latin typeface="Arial"/>
                <a:cs typeface="Arial"/>
              </a:rPr>
              <a:t>alcohol  withdrawal </a:t>
            </a:r>
            <a:r>
              <a:rPr dirty="0" sz="1400">
                <a:latin typeface="Arial"/>
                <a:cs typeface="Arial"/>
              </a:rPr>
              <a:t>vs </a:t>
            </a:r>
            <a:r>
              <a:rPr dirty="0" sz="1400" spc="10">
                <a:latin typeface="Arial"/>
                <a:cs typeface="Arial"/>
              </a:rPr>
              <a:t>continuation </a:t>
            </a:r>
            <a:r>
              <a:rPr dirty="0" sz="1400" spc="20">
                <a:latin typeface="Arial"/>
                <a:cs typeface="Arial"/>
              </a:rPr>
              <a:t>of </a:t>
            </a:r>
            <a:r>
              <a:rPr dirty="0" sz="1400">
                <a:latin typeface="Arial"/>
                <a:cs typeface="Arial"/>
              </a:rPr>
              <a:t>current </a:t>
            </a:r>
            <a:r>
              <a:rPr dirty="0" sz="1400" spc="-10">
                <a:latin typeface="Arial"/>
                <a:cs typeface="Arial"/>
              </a:rPr>
              <a:t>care </a:t>
            </a:r>
            <a:r>
              <a:rPr dirty="0" sz="1400" spc="10">
                <a:latin typeface="Arial"/>
                <a:cs typeface="Arial"/>
              </a:rPr>
              <a:t>practice  </a:t>
            </a:r>
            <a:r>
              <a:rPr dirty="0" sz="1400" spc="15">
                <a:latin typeface="Arial"/>
                <a:cs typeface="Arial"/>
              </a:rPr>
              <a:t>which </a:t>
            </a:r>
            <a:r>
              <a:rPr dirty="0" sz="1400" spc="5">
                <a:latin typeface="Arial"/>
                <a:cs typeface="Arial"/>
              </a:rPr>
              <a:t>includes </a:t>
            </a:r>
            <a:r>
              <a:rPr dirty="0" sz="1400" spc="10">
                <a:latin typeface="Arial"/>
                <a:cs typeface="Arial"/>
              </a:rPr>
              <a:t>no </a:t>
            </a:r>
            <a:r>
              <a:rPr dirty="0" sz="1400" spc="-5">
                <a:latin typeface="Arial"/>
                <a:cs typeface="Arial"/>
              </a:rPr>
              <a:t>assessment </a:t>
            </a:r>
            <a:r>
              <a:rPr dirty="0" sz="1400" spc="15">
                <a:latin typeface="Arial"/>
                <a:cs typeface="Arial"/>
              </a:rPr>
              <a:t>tool </a:t>
            </a:r>
            <a:r>
              <a:rPr dirty="0" sz="1400" spc="-5">
                <a:latin typeface="Arial"/>
                <a:cs typeface="Arial"/>
              </a:rPr>
              <a:t>in </a:t>
            </a:r>
            <a:r>
              <a:rPr dirty="0" sz="1400" spc="5">
                <a:latin typeface="Arial"/>
                <a:cs typeface="Arial"/>
              </a:rPr>
              <a:t>the </a:t>
            </a:r>
            <a:r>
              <a:rPr dirty="0" sz="1400" spc="-55">
                <a:latin typeface="Arial"/>
                <a:cs typeface="Arial"/>
              </a:rPr>
              <a:t>ED </a:t>
            </a:r>
            <a:r>
              <a:rPr dirty="0" sz="1400" spc="10">
                <a:latin typeface="Arial"/>
                <a:cs typeface="Arial"/>
              </a:rPr>
              <a:t>for </a:t>
            </a:r>
            <a:r>
              <a:rPr dirty="0" sz="1400" spc="5">
                <a:latin typeface="Arial"/>
                <a:cs typeface="Arial"/>
              </a:rPr>
              <a:t>alcohol  withdrawal?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9676" y="3827965"/>
            <a:ext cx="4467860" cy="2790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Arial"/>
                <a:cs typeface="Arial"/>
              </a:rPr>
              <a:t>Introduction/Evidence: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dirty="0" sz="1300" spc="5">
                <a:latin typeface="Arial"/>
                <a:cs typeface="Arial"/>
              </a:rPr>
              <a:t>“</a:t>
            </a:r>
            <a:r>
              <a:rPr dirty="0" sz="1400" spc="5">
                <a:latin typeface="Arial"/>
                <a:cs typeface="Arial"/>
              </a:rPr>
              <a:t>The </a:t>
            </a:r>
            <a:r>
              <a:rPr dirty="0" sz="1400" spc="-10">
                <a:latin typeface="Arial"/>
                <a:cs typeface="Arial"/>
              </a:rPr>
              <a:t>revised </a:t>
            </a:r>
            <a:r>
              <a:rPr dirty="0" sz="1400" spc="-5">
                <a:latin typeface="Arial"/>
                <a:cs typeface="Arial"/>
              </a:rPr>
              <a:t>Clinical </a:t>
            </a:r>
            <a:r>
              <a:rPr dirty="0" sz="1400" spc="5">
                <a:latin typeface="Arial"/>
                <a:cs typeface="Arial"/>
              </a:rPr>
              <a:t>Institute </a:t>
            </a:r>
            <a:r>
              <a:rPr dirty="0" sz="1400">
                <a:latin typeface="Arial"/>
                <a:cs typeface="Arial"/>
              </a:rPr>
              <a:t>Withdrawal </a:t>
            </a:r>
            <a:r>
              <a:rPr dirty="0" sz="1400" spc="-5">
                <a:latin typeface="Arial"/>
                <a:cs typeface="Arial"/>
              </a:rPr>
              <a:t>Assessment  </a:t>
            </a:r>
            <a:r>
              <a:rPr dirty="0" sz="1400" spc="10">
                <a:latin typeface="Arial"/>
                <a:cs typeface="Arial"/>
              </a:rPr>
              <a:t>for </a:t>
            </a:r>
            <a:r>
              <a:rPr dirty="0" sz="1400" spc="5">
                <a:latin typeface="Arial"/>
                <a:cs typeface="Arial"/>
              </a:rPr>
              <a:t>Alcohol </a:t>
            </a:r>
            <a:r>
              <a:rPr dirty="0" sz="1400" spc="-35">
                <a:latin typeface="Arial"/>
                <a:cs typeface="Arial"/>
              </a:rPr>
              <a:t>(CIWA-Ar) </a:t>
            </a:r>
            <a:r>
              <a:rPr dirty="0" sz="1400">
                <a:latin typeface="Arial"/>
                <a:cs typeface="Arial"/>
              </a:rPr>
              <a:t>scale </a:t>
            </a:r>
            <a:r>
              <a:rPr dirty="0" sz="1400" spc="-5">
                <a:latin typeface="Arial"/>
                <a:cs typeface="Arial"/>
              </a:rPr>
              <a:t>is </a:t>
            </a:r>
            <a:r>
              <a:rPr dirty="0" sz="1400" spc="-30">
                <a:latin typeface="Arial"/>
                <a:cs typeface="Arial"/>
              </a:rPr>
              <a:t>a </a:t>
            </a:r>
            <a:r>
              <a:rPr dirty="0" sz="1400" spc="5">
                <a:latin typeface="Arial"/>
                <a:cs typeface="Arial"/>
              </a:rPr>
              <a:t>validated </a:t>
            </a:r>
            <a:r>
              <a:rPr dirty="0" sz="1400" spc="10">
                <a:latin typeface="Arial"/>
                <a:cs typeface="Arial"/>
              </a:rPr>
              <a:t>10-item  </a:t>
            </a:r>
            <a:r>
              <a:rPr dirty="0" sz="1400" spc="-5">
                <a:latin typeface="Arial"/>
                <a:cs typeface="Arial"/>
              </a:rPr>
              <a:t>assessment </a:t>
            </a:r>
            <a:r>
              <a:rPr dirty="0" sz="1400" spc="15">
                <a:latin typeface="Arial"/>
                <a:cs typeface="Arial"/>
              </a:rPr>
              <a:t>tool that </a:t>
            </a:r>
            <a:r>
              <a:rPr dirty="0" sz="1400" spc="5">
                <a:latin typeface="Arial"/>
                <a:cs typeface="Arial"/>
              </a:rPr>
              <a:t>can </a:t>
            </a:r>
            <a:r>
              <a:rPr dirty="0" sz="1400" spc="10">
                <a:latin typeface="Arial"/>
                <a:cs typeface="Arial"/>
              </a:rPr>
              <a:t>be </a:t>
            </a:r>
            <a:r>
              <a:rPr dirty="0" sz="1400">
                <a:latin typeface="Arial"/>
                <a:cs typeface="Arial"/>
              </a:rPr>
              <a:t>used </a:t>
            </a:r>
            <a:r>
              <a:rPr dirty="0" sz="1400" spc="25">
                <a:latin typeface="Arial"/>
                <a:cs typeface="Arial"/>
              </a:rPr>
              <a:t>to </a:t>
            </a:r>
            <a:r>
              <a:rPr dirty="0" sz="1400" spc="5">
                <a:latin typeface="Arial"/>
                <a:cs typeface="Arial"/>
              </a:rPr>
              <a:t>quantify </a:t>
            </a:r>
            <a:r>
              <a:rPr dirty="0" sz="1400">
                <a:latin typeface="Arial"/>
                <a:cs typeface="Arial"/>
              </a:rPr>
              <a:t>the  severity </a:t>
            </a:r>
            <a:r>
              <a:rPr dirty="0" sz="1400" spc="20">
                <a:latin typeface="Arial"/>
                <a:cs typeface="Arial"/>
              </a:rPr>
              <a:t>of </a:t>
            </a:r>
            <a:r>
              <a:rPr dirty="0" sz="1400" spc="5">
                <a:latin typeface="Arial"/>
                <a:cs typeface="Arial"/>
              </a:rPr>
              <a:t>alcohol withdrawal </a:t>
            </a:r>
            <a:r>
              <a:rPr dirty="0" sz="1400">
                <a:latin typeface="Arial"/>
                <a:cs typeface="Arial"/>
              </a:rPr>
              <a:t>syndrome, </a:t>
            </a:r>
            <a:r>
              <a:rPr dirty="0" sz="1400" spc="5">
                <a:latin typeface="Arial"/>
                <a:cs typeface="Arial"/>
              </a:rPr>
              <a:t>and </a:t>
            </a:r>
            <a:r>
              <a:rPr dirty="0" sz="1400" spc="25">
                <a:latin typeface="Arial"/>
                <a:cs typeface="Arial"/>
              </a:rPr>
              <a:t>to </a:t>
            </a:r>
            <a:r>
              <a:rPr dirty="0" sz="1400" spc="15">
                <a:latin typeface="Arial"/>
                <a:cs typeface="Arial"/>
              </a:rPr>
              <a:t>monitor  </a:t>
            </a:r>
            <a:r>
              <a:rPr dirty="0" sz="1400" spc="5">
                <a:latin typeface="Arial"/>
                <a:cs typeface="Arial"/>
              </a:rPr>
              <a:t>and </a:t>
            </a:r>
            <a:r>
              <a:rPr dirty="0" sz="1400" spc="10">
                <a:latin typeface="Arial"/>
                <a:cs typeface="Arial"/>
              </a:rPr>
              <a:t>medicate </a:t>
            </a:r>
            <a:r>
              <a:rPr dirty="0" sz="1400" spc="5">
                <a:latin typeface="Arial"/>
                <a:cs typeface="Arial"/>
              </a:rPr>
              <a:t>patients </a:t>
            </a:r>
            <a:r>
              <a:rPr dirty="0" sz="1400" spc="10">
                <a:latin typeface="Arial"/>
                <a:cs typeface="Arial"/>
              </a:rPr>
              <a:t>going </a:t>
            </a:r>
            <a:r>
              <a:rPr dirty="0" sz="1400" spc="5">
                <a:latin typeface="Arial"/>
                <a:cs typeface="Arial"/>
              </a:rPr>
              <a:t>through withdrawal  </a:t>
            </a:r>
            <a:r>
              <a:rPr dirty="0" sz="1400" spc="-20">
                <a:latin typeface="Arial"/>
                <a:cs typeface="Arial"/>
              </a:rPr>
              <a:t>(Bayard,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 spc="-15">
                <a:latin typeface="Arial"/>
                <a:cs typeface="Arial"/>
              </a:rPr>
              <a:t>2004).”</a:t>
            </a:r>
            <a:endParaRPr sz="1400">
              <a:latin typeface="Arial"/>
              <a:cs typeface="Arial"/>
            </a:endParaRPr>
          </a:p>
          <a:p>
            <a:pPr marL="12700" marR="113664">
              <a:lnSpc>
                <a:spcPct val="100000"/>
              </a:lnSpc>
              <a:spcBef>
                <a:spcPts val="10"/>
              </a:spcBef>
            </a:pPr>
            <a:r>
              <a:rPr dirty="0" sz="1400" spc="-15">
                <a:latin typeface="Arial"/>
                <a:cs typeface="Arial"/>
              </a:rPr>
              <a:t>As </a:t>
            </a:r>
            <a:r>
              <a:rPr dirty="0" sz="1400" spc="5">
                <a:latin typeface="Arial"/>
                <a:cs typeface="Arial"/>
              </a:rPr>
              <a:t>novice </a:t>
            </a:r>
            <a:r>
              <a:rPr dirty="0" sz="1400" spc="-10">
                <a:latin typeface="Arial"/>
                <a:cs typeface="Arial"/>
              </a:rPr>
              <a:t>nurses </a:t>
            </a:r>
            <a:r>
              <a:rPr dirty="0" sz="1400" spc="10">
                <a:latin typeface="Arial"/>
                <a:cs typeface="Arial"/>
              </a:rPr>
              <a:t>working on </a:t>
            </a:r>
            <a:r>
              <a:rPr dirty="0" sz="1400" spc="-30">
                <a:latin typeface="Arial"/>
                <a:cs typeface="Arial"/>
              </a:rPr>
              <a:t>a </a:t>
            </a:r>
            <a:r>
              <a:rPr dirty="0" sz="1400">
                <a:latin typeface="Arial"/>
                <a:cs typeface="Arial"/>
              </a:rPr>
              <a:t>variety </a:t>
            </a:r>
            <a:r>
              <a:rPr dirty="0" sz="1400" spc="20">
                <a:latin typeface="Arial"/>
                <a:cs typeface="Arial"/>
              </a:rPr>
              <a:t>of </a:t>
            </a:r>
            <a:r>
              <a:rPr dirty="0" sz="1400" spc="5">
                <a:latin typeface="Arial"/>
                <a:cs typeface="Arial"/>
              </a:rPr>
              <a:t>diﬀerent units  and specialties, </a:t>
            </a:r>
            <a:r>
              <a:rPr dirty="0" sz="1400" spc="10">
                <a:latin typeface="Arial"/>
                <a:cs typeface="Arial"/>
              </a:rPr>
              <a:t>we </a:t>
            </a:r>
            <a:r>
              <a:rPr dirty="0" sz="1400" spc="15">
                <a:latin typeface="Arial"/>
                <a:cs typeface="Arial"/>
              </a:rPr>
              <a:t>noticed </a:t>
            </a:r>
            <a:r>
              <a:rPr dirty="0" sz="1400" spc="-10">
                <a:latin typeface="Arial"/>
                <a:cs typeface="Arial"/>
              </a:rPr>
              <a:t>there </a:t>
            </a:r>
            <a:r>
              <a:rPr dirty="0" sz="1400" spc="5">
                <a:latin typeface="Arial"/>
                <a:cs typeface="Arial"/>
              </a:rPr>
              <a:t>was </a:t>
            </a:r>
            <a:r>
              <a:rPr dirty="0" sz="1400" spc="-15">
                <a:latin typeface="Arial"/>
                <a:cs typeface="Arial"/>
              </a:rPr>
              <a:t>never </a:t>
            </a:r>
            <a:r>
              <a:rPr dirty="0" sz="1400" spc="-30">
                <a:latin typeface="Arial"/>
                <a:cs typeface="Arial"/>
              </a:rPr>
              <a:t>a </a:t>
            </a:r>
            <a:r>
              <a:rPr dirty="0" sz="1400" spc="-10">
                <a:latin typeface="Arial"/>
                <a:cs typeface="Arial"/>
              </a:rPr>
              <a:t>baseline  </a:t>
            </a:r>
            <a:r>
              <a:rPr dirty="0" sz="1400" spc="-30">
                <a:latin typeface="Arial"/>
                <a:cs typeface="Arial"/>
              </a:rPr>
              <a:t>CIWA </a:t>
            </a:r>
            <a:r>
              <a:rPr dirty="0" sz="1400" spc="10">
                <a:latin typeface="Arial"/>
                <a:cs typeface="Arial"/>
              </a:rPr>
              <a:t>for </a:t>
            </a:r>
            <a:r>
              <a:rPr dirty="0" sz="1400" spc="5">
                <a:latin typeface="Arial"/>
                <a:cs typeface="Arial"/>
              </a:rPr>
              <a:t>patients being </a:t>
            </a:r>
            <a:r>
              <a:rPr dirty="0" sz="1400" spc="-5">
                <a:latin typeface="Arial"/>
                <a:cs typeface="Arial"/>
              </a:rPr>
              <a:t>transferred </a:t>
            </a:r>
            <a:r>
              <a:rPr dirty="0" sz="1400" spc="10">
                <a:latin typeface="Arial"/>
                <a:cs typeface="Arial"/>
              </a:rPr>
              <a:t>from </a:t>
            </a:r>
            <a:r>
              <a:rPr dirty="0" sz="1400" spc="5">
                <a:latin typeface="Arial"/>
                <a:cs typeface="Arial"/>
              </a:rPr>
              <a:t>the </a:t>
            </a:r>
            <a:r>
              <a:rPr dirty="0" sz="1400" spc="-55">
                <a:latin typeface="Arial"/>
                <a:cs typeface="Arial"/>
              </a:rPr>
              <a:t>ED </a:t>
            </a:r>
            <a:r>
              <a:rPr dirty="0" sz="1400" spc="25">
                <a:latin typeface="Arial"/>
                <a:cs typeface="Arial"/>
              </a:rPr>
              <a:t>to  </a:t>
            </a:r>
            <a:r>
              <a:rPr dirty="0" sz="1400" spc="5">
                <a:latin typeface="Arial"/>
                <a:cs typeface="Arial"/>
              </a:rPr>
              <a:t>diﬀerent ﬂoors. </a:t>
            </a:r>
            <a:r>
              <a:rPr dirty="0" sz="1400" spc="-10">
                <a:latin typeface="Arial"/>
                <a:cs typeface="Arial"/>
              </a:rPr>
              <a:t>Nurses </a:t>
            </a:r>
            <a:r>
              <a:rPr dirty="0" sz="1400" spc="10">
                <a:latin typeface="Arial"/>
                <a:cs typeface="Arial"/>
              </a:rPr>
              <a:t>on </a:t>
            </a:r>
            <a:r>
              <a:rPr dirty="0" sz="1400" spc="5">
                <a:latin typeface="Arial"/>
                <a:cs typeface="Arial"/>
              </a:rPr>
              <a:t>the </a:t>
            </a:r>
            <a:r>
              <a:rPr dirty="0" sz="1400" spc="15">
                <a:latin typeface="Arial"/>
                <a:cs typeface="Arial"/>
              </a:rPr>
              <a:t>ﬂoor </a:t>
            </a:r>
            <a:r>
              <a:rPr dirty="0" sz="1400" spc="-30">
                <a:latin typeface="Arial"/>
                <a:cs typeface="Arial"/>
              </a:rPr>
              <a:t>are </a:t>
            </a:r>
            <a:r>
              <a:rPr dirty="0" sz="1400" spc="20">
                <a:latin typeface="Arial"/>
                <a:cs typeface="Arial"/>
              </a:rPr>
              <a:t>not </a:t>
            </a:r>
            <a:r>
              <a:rPr dirty="0" sz="1400" spc="-5">
                <a:latin typeface="Arial"/>
                <a:cs typeface="Arial"/>
              </a:rPr>
              <a:t>able </a:t>
            </a:r>
            <a:r>
              <a:rPr dirty="0" sz="1400" spc="25">
                <a:latin typeface="Arial"/>
                <a:cs typeface="Arial"/>
              </a:rPr>
              <a:t>to </a:t>
            </a:r>
            <a:r>
              <a:rPr dirty="0" sz="1400" spc="-20">
                <a:latin typeface="Arial"/>
                <a:cs typeface="Arial"/>
              </a:rPr>
              <a:t>see  </a:t>
            </a:r>
            <a:r>
              <a:rPr dirty="0" sz="1400" spc="10">
                <a:latin typeface="Arial"/>
                <a:cs typeface="Arial"/>
              </a:rPr>
              <a:t>charting </a:t>
            </a:r>
            <a:r>
              <a:rPr dirty="0" sz="1400" spc="20">
                <a:latin typeface="Arial"/>
                <a:cs typeface="Arial"/>
              </a:rPr>
              <a:t>of </a:t>
            </a:r>
            <a:r>
              <a:rPr dirty="0" sz="1400" spc="-55">
                <a:latin typeface="Arial"/>
                <a:cs typeface="Arial"/>
              </a:rPr>
              <a:t>ED </a:t>
            </a:r>
            <a:r>
              <a:rPr dirty="0" sz="1400" spc="-10">
                <a:latin typeface="Arial"/>
                <a:cs typeface="Arial"/>
              </a:rPr>
              <a:t>nurses related </a:t>
            </a:r>
            <a:r>
              <a:rPr dirty="0" sz="1400" spc="25">
                <a:latin typeface="Arial"/>
                <a:cs typeface="Arial"/>
              </a:rPr>
              <a:t>to </a:t>
            </a:r>
            <a:r>
              <a:rPr dirty="0" sz="1400" spc="5">
                <a:latin typeface="Arial"/>
                <a:cs typeface="Arial"/>
              </a:rPr>
              <a:t>alcohol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 spc="5">
                <a:latin typeface="Arial"/>
                <a:cs typeface="Arial"/>
              </a:rPr>
              <a:t>withdrawal.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9676" y="6805885"/>
            <a:ext cx="4472305" cy="4297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Arial"/>
                <a:cs typeface="Arial"/>
              </a:rPr>
              <a:t>Alcohol </a:t>
            </a:r>
            <a:r>
              <a:rPr dirty="0" sz="1400" spc="-5">
                <a:latin typeface="Arial"/>
                <a:cs typeface="Arial"/>
              </a:rPr>
              <a:t>is </a:t>
            </a:r>
            <a:r>
              <a:rPr dirty="0" sz="1400" spc="-30">
                <a:latin typeface="Arial"/>
                <a:cs typeface="Arial"/>
              </a:rPr>
              <a:t>a </a:t>
            </a:r>
            <a:r>
              <a:rPr dirty="0" sz="1400" spc="20">
                <a:latin typeface="Arial"/>
                <a:cs typeface="Arial"/>
              </a:rPr>
              <a:t>common </a:t>
            </a:r>
            <a:r>
              <a:rPr dirty="0" sz="1400" spc="15">
                <a:latin typeface="Arial"/>
                <a:cs typeface="Arial"/>
              </a:rPr>
              <a:t>drug </a:t>
            </a:r>
            <a:r>
              <a:rPr dirty="0" sz="1400" spc="20">
                <a:latin typeface="Arial"/>
                <a:cs typeface="Arial"/>
              </a:rPr>
              <a:t>of </a:t>
            </a:r>
            <a:r>
              <a:rPr dirty="0" sz="1400" spc="-5">
                <a:latin typeface="Arial"/>
                <a:cs typeface="Arial"/>
              </a:rPr>
              <a:t>abuse </a:t>
            </a:r>
            <a:r>
              <a:rPr dirty="0" sz="1400" spc="5">
                <a:latin typeface="Arial"/>
                <a:cs typeface="Arial"/>
              </a:rPr>
              <a:t>and </a:t>
            </a:r>
            <a:r>
              <a:rPr dirty="0" sz="1400" spc="-5">
                <a:latin typeface="Arial"/>
                <a:cs typeface="Arial"/>
              </a:rPr>
              <a:t>is </a:t>
            </a:r>
            <a:r>
              <a:rPr dirty="0" sz="1400" spc="5">
                <a:latin typeface="Arial"/>
                <a:cs typeface="Arial"/>
              </a:rPr>
              <a:t>widely  </a:t>
            </a:r>
            <a:r>
              <a:rPr dirty="0" sz="1400" spc="-10">
                <a:latin typeface="Arial"/>
                <a:cs typeface="Arial"/>
              </a:rPr>
              <a:t>available. </a:t>
            </a:r>
            <a:r>
              <a:rPr dirty="0" sz="1400" spc="-20">
                <a:latin typeface="Arial"/>
                <a:cs typeface="Arial"/>
              </a:rPr>
              <a:t>In </a:t>
            </a:r>
            <a:r>
              <a:rPr dirty="0" sz="1400" spc="5">
                <a:latin typeface="Arial"/>
                <a:cs typeface="Arial"/>
              </a:rPr>
              <a:t>the United </a:t>
            </a:r>
            <a:r>
              <a:rPr dirty="0" sz="1400" spc="-5">
                <a:latin typeface="Arial"/>
                <a:cs typeface="Arial"/>
              </a:rPr>
              <a:t>States </a:t>
            </a:r>
            <a:r>
              <a:rPr dirty="0" sz="1400" spc="10">
                <a:latin typeface="Arial"/>
                <a:cs typeface="Arial"/>
              </a:rPr>
              <a:t>It </a:t>
            </a:r>
            <a:r>
              <a:rPr dirty="0" sz="1400" spc="-5">
                <a:latin typeface="Arial"/>
                <a:cs typeface="Arial"/>
              </a:rPr>
              <a:t>is </a:t>
            </a:r>
            <a:r>
              <a:rPr dirty="0" sz="1400" spc="-10">
                <a:latin typeface="Arial"/>
                <a:cs typeface="Arial"/>
              </a:rPr>
              <a:t>legal </a:t>
            </a:r>
            <a:r>
              <a:rPr dirty="0" sz="1400" spc="25">
                <a:latin typeface="Arial"/>
                <a:cs typeface="Arial"/>
              </a:rPr>
              <a:t>to </a:t>
            </a:r>
            <a:r>
              <a:rPr dirty="0" sz="1400" spc="-5">
                <a:latin typeface="Arial"/>
                <a:cs typeface="Arial"/>
              </a:rPr>
              <a:t>purchase </a:t>
            </a:r>
            <a:r>
              <a:rPr dirty="0" sz="1400" spc="10">
                <a:latin typeface="Arial"/>
                <a:cs typeface="Arial"/>
              </a:rPr>
              <a:t>for  </a:t>
            </a:r>
            <a:r>
              <a:rPr dirty="0" sz="1400" spc="5">
                <a:latin typeface="Arial"/>
                <a:cs typeface="Arial"/>
              </a:rPr>
              <a:t>those </a:t>
            </a:r>
            <a:r>
              <a:rPr dirty="0" sz="1400">
                <a:latin typeface="Arial"/>
                <a:cs typeface="Arial"/>
              </a:rPr>
              <a:t>aged </a:t>
            </a:r>
            <a:r>
              <a:rPr dirty="0" sz="1400" spc="-5">
                <a:latin typeface="Arial"/>
                <a:cs typeface="Arial"/>
              </a:rPr>
              <a:t>21 </a:t>
            </a:r>
            <a:r>
              <a:rPr dirty="0" sz="1400" spc="10">
                <a:latin typeface="Arial"/>
                <a:cs typeface="Arial"/>
              </a:rPr>
              <a:t>or </a:t>
            </a:r>
            <a:r>
              <a:rPr dirty="0" sz="1400" spc="5">
                <a:latin typeface="Arial"/>
                <a:cs typeface="Arial"/>
              </a:rPr>
              <a:t>older and </a:t>
            </a:r>
            <a:r>
              <a:rPr dirty="0" sz="1400" spc="-10">
                <a:latin typeface="Arial"/>
                <a:cs typeface="Arial"/>
              </a:rPr>
              <a:t>legal </a:t>
            </a:r>
            <a:r>
              <a:rPr dirty="0" sz="1400" spc="-5">
                <a:latin typeface="Arial"/>
                <a:cs typeface="Arial"/>
              </a:rPr>
              <a:t>in </a:t>
            </a:r>
            <a:r>
              <a:rPr dirty="0" sz="1400" spc="15">
                <a:latin typeface="Arial"/>
                <a:cs typeface="Arial"/>
              </a:rPr>
              <a:t>much </a:t>
            </a:r>
            <a:r>
              <a:rPr dirty="0" sz="1400" spc="20">
                <a:latin typeface="Arial"/>
                <a:cs typeface="Arial"/>
              </a:rPr>
              <a:t>of </a:t>
            </a:r>
            <a:r>
              <a:rPr dirty="0" sz="1400" spc="5">
                <a:latin typeface="Arial"/>
                <a:cs typeface="Arial"/>
              </a:rPr>
              <a:t>the </a:t>
            </a:r>
            <a:r>
              <a:rPr dirty="0" sz="1400" spc="15">
                <a:latin typeface="Arial"/>
                <a:cs typeface="Arial"/>
              </a:rPr>
              <a:t>world. </a:t>
            </a:r>
            <a:r>
              <a:rPr dirty="0" sz="1400" spc="5">
                <a:latin typeface="Arial"/>
                <a:cs typeface="Arial"/>
              </a:rPr>
              <a:t>It  </a:t>
            </a:r>
            <a:r>
              <a:rPr dirty="0" sz="1400" spc="-5">
                <a:latin typeface="Arial"/>
                <a:cs typeface="Arial"/>
              </a:rPr>
              <a:t>is </a:t>
            </a:r>
            <a:r>
              <a:rPr dirty="0" sz="1400" spc="15">
                <a:latin typeface="Arial"/>
                <a:cs typeface="Arial"/>
              </a:rPr>
              <a:t>known </a:t>
            </a:r>
            <a:r>
              <a:rPr dirty="0" sz="1400" spc="25">
                <a:latin typeface="Arial"/>
                <a:cs typeface="Arial"/>
              </a:rPr>
              <a:t>to </a:t>
            </a:r>
            <a:r>
              <a:rPr dirty="0" sz="1400" spc="10">
                <a:latin typeface="Arial"/>
                <a:cs typeface="Arial"/>
              </a:rPr>
              <a:t>produce </a:t>
            </a:r>
            <a:r>
              <a:rPr dirty="0" sz="1400" spc="15">
                <a:latin typeface="Arial"/>
                <a:cs typeface="Arial"/>
              </a:rPr>
              <a:t>eﬀects which </a:t>
            </a:r>
            <a:r>
              <a:rPr dirty="0" sz="1400" spc="5">
                <a:latin typeface="Arial"/>
                <a:cs typeface="Arial"/>
              </a:rPr>
              <a:t>include </a:t>
            </a:r>
            <a:r>
              <a:rPr dirty="0" sz="1400" spc="10">
                <a:latin typeface="Arial"/>
                <a:cs typeface="Arial"/>
              </a:rPr>
              <a:t>stimulation  or </a:t>
            </a:r>
            <a:r>
              <a:rPr dirty="0" sz="1400" spc="5">
                <a:latin typeface="Arial"/>
                <a:cs typeface="Arial"/>
              </a:rPr>
              <a:t>sedation, </a:t>
            </a:r>
            <a:r>
              <a:rPr dirty="0" sz="1400" spc="-5">
                <a:latin typeface="Arial"/>
                <a:cs typeface="Arial"/>
              </a:rPr>
              <a:t>euphoria, </a:t>
            </a:r>
            <a:r>
              <a:rPr dirty="0" sz="1400" spc="5">
                <a:latin typeface="Arial"/>
                <a:cs typeface="Arial"/>
              </a:rPr>
              <a:t>disinhibition, </a:t>
            </a:r>
            <a:r>
              <a:rPr dirty="0" sz="1400">
                <a:latin typeface="Arial"/>
                <a:cs typeface="Arial"/>
              </a:rPr>
              <a:t>loss </a:t>
            </a:r>
            <a:r>
              <a:rPr dirty="0" sz="1400" spc="20">
                <a:latin typeface="Arial"/>
                <a:cs typeface="Arial"/>
              </a:rPr>
              <a:t>of </a:t>
            </a:r>
            <a:r>
              <a:rPr dirty="0" sz="1400" spc="5">
                <a:latin typeface="Arial"/>
                <a:cs typeface="Arial"/>
              </a:rPr>
              <a:t>coordination,  impulsivity, </a:t>
            </a:r>
            <a:r>
              <a:rPr dirty="0" sz="1400">
                <a:latin typeface="Arial"/>
                <a:cs typeface="Arial"/>
              </a:rPr>
              <a:t>emotional lability, </a:t>
            </a:r>
            <a:r>
              <a:rPr dirty="0" sz="1400" spc="10">
                <a:latin typeface="Arial"/>
                <a:cs typeface="Arial"/>
              </a:rPr>
              <a:t>memory blackouts,  </a:t>
            </a:r>
            <a:r>
              <a:rPr dirty="0" sz="1400" spc="-15">
                <a:latin typeface="Arial"/>
                <a:cs typeface="Arial"/>
              </a:rPr>
              <a:t>nausea, </a:t>
            </a:r>
            <a:r>
              <a:rPr dirty="0" sz="1400" spc="5">
                <a:latin typeface="Arial"/>
                <a:cs typeface="Arial"/>
              </a:rPr>
              <a:t>and </a:t>
            </a:r>
            <a:r>
              <a:rPr dirty="0" sz="1400">
                <a:latin typeface="Arial"/>
                <a:cs typeface="Arial"/>
              </a:rPr>
              <a:t>inability </a:t>
            </a:r>
            <a:r>
              <a:rPr dirty="0" sz="1400" spc="25">
                <a:latin typeface="Arial"/>
                <a:cs typeface="Arial"/>
              </a:rPr>
              <a:t>to </a:t>
            </a:r>
            <a:r>
              <a:rPr dirty="0" sz="1400" spc="10">
                <a:latin typeface="Arial"/>
                <a:cs typeface="Arial"/>
              </a:rPr>
              <a:t>perform </a:t>
            </a:r>
            <a:r>
              <a:rPr dirty="0" sz="1400" spc="15">
                <a:latin typeface="Arial"/>
                <a:cs typeface="Arial"/>
              </a:rPr>
              <a:t>complex </a:t>
            </a:r>
            <a:r>
              <a:rPr dirty="0" sz="1400" spc="5">
                <a:latin typeface="Arial"/>
                <a:cs typeface="Arial"/>
              </a:rPr>
              <a:t>tasks. </a:t>
            </a:r>
            <a:r>
              <a:rPr dirty="0" sz="1400" spc="10">
                <a:latin typeface="Arial"/>
                <a:cs typeface="Arial"/>
              </a:rPr>
              <a:t>It </a:t>
            </a:r>
            <a:r>
              <a:rPr dirty="0" sz="1400" spc="-5">
                <a:latin typeface="Arial"/>
                <a:cs typeface="Arial"/>
              </a:rPr>
              <a:t>also  </a:t>
            </a:r>
            <a:r>
              <a:rPr dirty="0" sz="1400" spc="10">
                <a:latin typeface="Arial"/>
                <a:cs typeface="Arial"/>
              </a:rPr>
              <a:t>produces uncomfortable </a:t>
            </a:r>
            <a:r>
              <a:rPr dirty="0" sz="1400" spc="15">
                <a:latin typeface="Arial"/>
                <a:cs typeface="Arial"/>
              </a:rPr>
              <a:t>eﬀects </a:t>
            </a:r>
            <a:r>
              <a:rPr dirty="0" sz="1400">
                <a:latin typeface="Arial"/>
                <a:cs typeface="Arial"/>
              </a:rPr>
              <a:t>while </a:t>
            </a:r>
            <a:r>
              <a:rPr dirty="0" sz="1400" spc="5">
                <a:latin typeface="Arial"/>
                <a:cs typeface="Arial"/>
              </a:rPr>
              <a:t>the </a:t>
            </a:r>
            <a:r>
              <a:rPr dirty="0" sz="1400" spc="15">
                <a:latin typeface="Arial"/>
                <a:cs typeface="Arial"/>
              </a:rPr>
              <a:t>drug </a:t>
            </a:r>
            <a:r>
              <a:rPr dirty="0" sz="1400" spc="-5">
                <a:latin typeface="Arial"/>
                <a:cs typeface="Arial"/>
              </a:rPr>
              <a:t>is  wearing </a:t>
            </a:r>
            <a:r>
              <a:rPr dirty="0" sz="1400" spc="40">
                <a:latin typeface="Arial"/>
                <a:cs typeface="Arial"/>
              </a:rPr>
              <a:t>oﬀ </a:t>
            </a:r>
            <a:r>
              <a:rPr dirty="0" sz="1400" spc="15">
                <a:latin typeface="Arial"/>
                <a:cs typeface="Arial"/>
              </a:rPr>
              <a:t>which </a:t>
            </a:r>
            <a:r>
              <a:rPr dirty="0" sz="1400" spc="-5">
                <a:latin typeface="Arial"/>
                <a:cs typeface="Arial"/>
              </a:rPr>
              <a:t>is </a:t>
            </a:r>
            <a:r>
              <a:rPr dirty="0" sz="1400" spc="-15">
                <a:latin typeface="Arial"/>
                <a:cs typeface="Arial"/>
              </a:rPr>
              <a:t>referred </a:t>
            </a:r>
            <a:r>
              <a:rPr dirty="0" sz="1400" spc="25">
                <a:latin typeface="Arial"/>
                <a:cs typeface="Arial"/>
              </a:rPr>
              <a:t>to </a:t>
            </a:r>
            <a:r>
              <a:rPr dirty="0" sz="1400" spc="-15">
                <a:latin typeface="Arial"/>
                <a:cs typeface="Arial"/>
              </a:rPr>
              <a:t>as </a:t>
            </a:r>
            <a:r>
              <a:rPr dirty="0" sz="1400" spc="5">
                <a:latin typeface="Arial"/>
                <a:cs typeface="Arial"/>
              </a:rPr>
              <a:t>the</a:t>
            </a:r>
            <a:r>
              <a:rPr dirty="0" sz="1400" spc="-70">
                <a:latin typeface="Arial"/>
                <a:cs typeface="Arial"/>
              </a:rPr>
              <a:t> </a:t>
            </a:r>
            <a:r>
              <a:rPr dirty="0" sz="1400" spc="5">
                <a:latin typeface="Arial"/>
                <a:cs typeface="Arial"/>
              </a:rPr>
              <a:t>“hangover”.</a:t>
            </a:r>
            <a:endParaRPr sz="1400">
              <a:latin typeface="Arial"/>
              <a:cs typeface="Arial"/>
            </a:endParaRPr>
          </a:p>
          <a:p>
            <a:pPr marL="12700" marR="93980">
              <a:lnSpc>
                <a:spcPct val="100000"/>
              </a:lnSpc>
              <a:spcBef>
                <a:spcPts val="20"/>
              </a:spcBef>
            </a:pPr>
            <a:r>
              <a:rPr dirty="0" sz="1400" spc="-10">
                <a:latin typeface="Arial"/>
                <a:cs typeface="Arial"/>
              </a:rPr>
              <a:t>However, </a:t>
            </a:r>
            <a:r>
              <a:rPr dirty="0" sz="1400" spc="5">
                <a:latin typeface="Arial"/>
                <a:cs typeface="Arial"/>
              </a:rPr>
              <a:t>those </a:t>
            </a:r>
            <a:r>
              <a:rPr dirty="0" sz="1400" spc="20">
                <a:latin typeface="Arial"/>
                <a:cs typeface="Arial"/>
              </a:rPr>
              <a:t>who </a:t>
            </a:r>
            <a:r>
              <a:rPr dirty="0" sz="1400" spc="-30">
                <a:latin typeface="Arial"/>
                <a:cs typeface="Arial"/>
              </a:rPr>
              <a:t>are </a:t>
            </a:r>
            <a:r>
              <a:rPr dirty="0" sz="1400">
                <a:latin typeface="Arial"/>
                <a:cs typeface="Arial"/>
              </a:rPr>
              <a:t>chemically </a:t>
            </a:r>
            <a:r>
              <a:rPr dirty="0" sz="1400" spc="10">
                <a:latin typeface="Arial"/>
                <a:cs typeface="Arial"/>
              </a:rPr>
              <a:t>dependent on </a:t>
            </a:r>
            <a:r>
              <a:rPr dirty="0" sz="1400">
                <a:latin typeface="Arial"/>
                <a:cs typeface="Arial"/>
              </a:rPr>
              <a:t>the  </a:t>
            </a:r>
            <a:r>
              <a:rPr dirty="0" sz="1400" spc="15">
                <a:latin typeface="Arial"/>
                <a:cs typeface="Arial"/>
              </a:rPr>
              <a:t>drug </a:t>
            </a:r>
            <a:r>
              <a:rPr dirty="0" sz="1400" spc="5">
                <a:latin typeface="Arial"/>
                <a:cs typeface="Arial"/>
              </a:rPr>
              <a:t>will </a:t>
            </a:r>
            <a:r>
              <a:rPr dirty="0" sz="1400" spc="-5">
                <a:latin typeface="Arial"/>
                <a:cs typeface="Arial"/>
              </a:rPr>
              <a:t>experience negative </a:t>
            </a:r>
            <a:r>
              <a:rPr dirty="0" sz="1400" spc="5">
                <a:latin typeface="Arial"/>
                <a:cs typeface="Arial"/>
              </a:rPr>
              <a:t>withdrawal states </a:t>
            </a:r>
            <a:r>
              <a:rPr dirty="0" sz="1400" spc="10">
                <a:latin typeface="Arial"/>
                <a:cs typeface="Arial"/>
              </a:rPr>
              <a:t>if </a:t>
            </a:r>
            <a:r>
              <a:rPr dirty="0" sz="1400">
                <a:latin typeface="Arial"/>
                <a:cs typeface="Arial"/>
              </a:rPr>
              <a:t>their  </a:t>
            </a:r>
            <a:r>
              <a:rPr dirty="0" sz="1400" spc="-10">
                <a:latin typeface="Arial"/>
                <a:cs typeface="Arial"/>
              </a:rPr>
              <a:t>usage </a:t>
            </a:r>
            <a:r>
              <a:rPr dirty="0" sz="1400" spc="-5">
                <a:latin typeface="Arial"/>
                <a:cs typeface="Arial"/>
              </a:rPr>
              <a:t>is </a:t>
            </a:r>
            <a:r>
              <a:rPr dirty="0" sz="1400" spc="10">
                <a:latin typeface="Arial"/>
                <a:cs typeface="Arial"/>
              </a:rPr>
              <a:t>suddenly </a:t>
            </a:r>
            <a:r>
              <a:rPr dirty="0" sz="1400" spc="20">
                <a:latin typeface="Arial"/>
                <a:cs typeface="Arial"/>
              </a:rPr>
              <a:t>stopped </a:t>
            </a:r>
            <a:r>
              <a:rPr dirty="0" sz="1400" spc="10">
                <a:latin typeface="Arial"/>
                <a:cs typeface="Arial"/>
              </a:rPr>
              <a:t>or signiﬁcantly </a:t>
            </a:r>
            <a:r>
              <a:rPr dirty="0" sz="1400" spc="-5">
                <a:latin typeface="Arial"/>
                <a:cs typeface="Arial"/>
              </a:rPr>
              <a:t>decreased  </a:t>
            </a:r>
            <a:r>
              <a:rPr dirty="0" sz="1400" spc="25">
                <a:latin typeface="Arial"/>
                <a:cs typeface="Arial"/>
              </a:rPr>
              <a:t>too </a:t>
            </a:r>
            <a:r>
              <a:rPr dirty="0" sz="1400">
                <a:latin typeface="Arial"/>
                <a:cs typeface="Arial"/>
              </a:rPr>
              <a:t>abruptly. </a:t>
            </a:r>
            <a:r>
              <a:rPr dirty="0" sz="1400" spc="-20">
                <a:latin typeface="Arial"/>
                <a:cs typeface="Arial"/>
              </a:rPr>
              <a:t>This </a:t>
            </a:r>
            <a:r>
              <a:rPr dirty="0" sz="1400" spc="-5">
                <a:latin typeface="Arial"/>
                <a:cs typeface="Arial"/>
              </a:rPr>
              <a:t>phase is </a:t>
            </a:r>
            <a:r>
              <a:rPr dirty="0" sz="1400" spc="20">
                <a:latin typeface="Arial"/>
                <a:cs typeface="Arial"/>
              </a:rPr>
              <a:t>distinct </a:t>
            </a:r>
            <a:r>
              <a:rPr dirty="0" sz="1400" spc="10">
                <a:latin typeface="Arial"/>
                <a:cs typeface="Arial"/>
              </a:rPr>
              <a:t>from </a:t>
            </a:r>
            <a:r>
              <a:rPr dirty="0" sz="1400" spc="5">
                <a:latin typeface="Arial"/>
                <a:cs typeface="Arial"/>
              </a:rPr>
              <a:t>the </a:t>
            </a:r>
            <a:r>
              <a:rPr dirty="0" sz="1400" spc="-5">
                <a:latin typeface="Arial"/>
                <a:cs typeface="Arial"/>
              </a:rPr>
              <a:t>hangover  </a:t>
            </a:r>
            <a:r>
              <a:rPr dirty="0" sz="1400" spc="5">
                <a:latin typeface="Arial"/>
                <a:cs typeface="Arial"/>
              </a:rPr>
              <a:t>and </a:t>
            </a:r>
            <a:r>
              <a:rPr dirty="0" sz="1400" spc="-5">
                <a:latin typeface="Arial"/>
                <a:cs typeface="Arial"/>
              </a:rPr>
              <a:t>is </a:t>
            </a:r>
            <a:r>
              <a:rPr dirty="0" sz="1400" spc="15">
                <a:latin typeface="Arial"/>
                <a:cs typeface="Arial"/>
              </a:rPr>
              <a:t>known </a:t>
            </a:r>
            <a:r>
              <a:rPr dirty="0" sz="1400" spc="-15">
                <a:latin typeface="Arial"/>
                <a:cs typeface="Arial"/>
              </a:rPr>
              <a:t>as </a:t>
            </a:r>
            <a:r>
              <a:rPr dirty="0" sz="1400" spc="5">
                <a:latin typeface="Arial"/>
                <a:cs typeface="Arial"/>
              </a:rPr>
              <a:t>withdrawal. Its </a:t>
            </a:r>
            <a:r>
              <a:rPr dirty="0" sz="1400" spc="15">
                <a:latin typeface="Arial"/>
                <a:cs typeface="Arial"/>
              </a:rPr>
              <a:t>eﬀects </a:t>
            </a:r>
            <a:r>
              <a:rPr dirty="0" sz="1400" spc="5">
                <a:latin typeface="Arial"/>
                <a:cs typeface="Arial"/>
              </a:rPr>
              <a:t>can include  </a:t>
            </a:r>
            <a:r>
              <a:rPr dirty="0" sz="1400" spc="-5">
                <a:latin typeface="Arial"/>
                <a:cs typeface="Arial"/>
              </a:rPr>
              <a:t>anxiety, insomnia, </a:t>
            </a:r>
            <a:r>
              <a:rPr dirty="0" sz="1400">
                <a:latin typeface="Arial"/>
                <a:cs typeface="Arial"/>
              </a:rPr>
              <a:t>sensory </a:t>
            </a:r>
            <a:r>
              <a:rPr dirty="0" sz="1400" spc="5">
                <a:latin typeface="Arial"/>
                <a:cs typeface="Arial"/>
              </a:rPr>
              <a:t>disturbances, confusion,  </a:t>
            </a:r>
            <a:r>
              <a:rPr dirty="0" sz="1400">
                <a:latin typeface="Arial"/>
                <a:cs typeface="Arial"/>
              </a:rPr>
              <a:t>hypertension, tachycardia, </a:t>
            </a:r>
            <a:r>
              <a:rPr dirty="0" sz="1400" spc="-15">
                <a:latin typeface="Arial"/>
                <a:cs typeface="Arial"/>
              </a:rPr>
              <a:t>nausea, </a:t>
            </a:r>
            <a:r>
              <a:rPr dirty="0" sz="1400" spc="5">
                <a:latin typeface="Arial"/>
                <a:cs typeface="Arial"/>
              </a:rPr>
              <a:t>sweating, </a:t>
            </a:r>
            <a:r>
              <a:rPr dirty="0" sz="1400">
                <a:latin typeface="Arial"/>
                <a:cs typeface="Arial"/>
              </a:rPr>
              <a:t>and  </a:t>
            </a:r>
            <a:r>
              <a:rPr dirty="0" sz="1400" spc="-10">
                <a:latin typeface="Arial"/>
                <a:cs typeface="Arial"/>
              </a:rPr>
              <a:t>tremor. </a:t>
            </a:r>
            <a:r>
              <a:rPr dirty="0" sz="1400" spc="-15">
                <a:latin typeface="Arial"/>
                <a:cs typeface="Arial"/>
              </a:rPr>
              <a:t>As </a:t>
            </a:r>
            <a:r>
              <a:rPr dirty="0" sz="1400" spc="5">
                <a:latin typeface="Arial"/>
                <a:cs typeface="Arial"/>
              </a:rPr>
              <a:t>the </a:t>
            </a:r>
            <a:r>
              <a:rPr dirty="0" sz="1400">
                <a:latin typeface="Arial"/>
                <a:cs typeface="Arial"/>
              </a:rPr>
              <a:t>severity </a:t>
            </a:r>
            <a:r>
              <a:rPr dirty="0" sz="1400" spc="-10">
                <a:latin typeface="Arial"/>
                <a:cs typeface="Arial"/>
              </a:rPr>
              <a:t>increases </a:t>
            </a:r>
            <a:r>
              <a:rPr dirty="0" sz="1400" spc="20">
                <a:latin typeface="Arial"/>
                <a:cs typeface="Arial"/>
              </a:rPr>
              <a:t>it </a:t>
            </a:r>
            <a:r>
              <a:rPr dirty="0" sz="1400" spc="5">
                <a:latin typeface="Arial"/>
                <a:cs typeface="Arial"/>
              </a:rPr>
              <a:t>can </a:t>
            </a:r>
            <a:r>
              <a:rPr dirty="0" sz="1400" spc="-5">
                <a:latin typeface="Arial"/>
                <a:cs typeface="Arial"/>
              </a:rPr>
              <a:t>cause  </a:t>
            </a:r>
            <a:r>
              <a:rPr dirty="0" sz="1400" spc="10">
                <a:latin typeface="Arial"/>
                <a:cs typeface="Arial"/>
              </a:rPr>
              <a:t>autonomic dysfunction, </a:t>
            </a:r>
            <a:r>
              <a:rPr dirty="0" sz="1400" spc="5">
                <a:latin typeface="Arial"/>
                <a:cs typeface="Arial"/>
              </a:rPr>
              <a:t>panic, </a:t>
            </a:r>
            <a:r>
              <a:rPr dirty="0" sz="1400" spc="15">
                <a:latin typeface="Arial"/>
                <a:cs typeface="Arial"/>
              </a:rPr>
              <a:t>vomiting, </a:t>
            </a:r>
            <a:r>
              <a:rPr dirty="0" sz="1400">
                <a:latin typeface="Arial"/>
                <a:cs typeface="Arial"/>
              </a:rPr>
              <a:t>hallucinations,  delusions, </a:t>
            </a:r>
            <a:r>
              <a:rPr dirty="0" sz="1400" spc="-10">
                <a:latin typeface="Arial"/>
                <a:cs typeface="Arial"/>
              </a:rPr>
              <a:t>paranoia, </a:t>
            </a:r>
            <a:r>
              <a:rPr dirty="0" sz="1400">
                <a:latin typeface="Arial"/>
                <a:cs typeface="Arial"/>
              </a:rPr>
              <a:t>delirium, </a:t>
            </a:r>
            <a:r>
              <a:rPr dirty="0" sz="1400" spc="5">
                <a:latin typeface="Arial"/>
                <a:cs typeface="Arial"/>
              </a:rPr>
              <a:t>agitation, and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 spc="-15">
                <a:latin typeface="Arial"/>
                <a:cs typeface="Arial"/>
              </a:rPr>
              <a:t>seizures.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1400" spc="-20">
                <a:latin typeface="Arial"/>
                <a:cs typeface="Arial"/>
              </a:rPr>
              <a:t>This </a:t>
            </a:r>
            <a:r>
              <a:rPr dirty="0" sz="1400" spc="-5">
                <a:latin typeface="Arial"/>
                <a:cs typeface="Arial"/>
              </a:rPr>
              <a:t>is </a:t>
            </a:r>
            <a:r>
              <a:rPr dirty="0" sz="1400" spc="15">
                <a:latin typeface="Arial"/>
                <a:cs typeface="Arial"/>
              </a:rPr>
              <a:t>known </a:t>
            </a:r>
            <a:r>
              <a:rPr dirty="0" sz="1400" spc="20">
                <a:latin typeface="Arial"/>
                <a:cs typeface="Arial"/>
              </a:rPr>
              <a:t>by </a:t>
            </a:r>
            <a:r>
              <a:rPr dirty="0" sz="1400" spc="5">
                <a:latin typeface="Arial"/>
                <a:cs typeface="Arial"/>
              </a:rPr>
              <a:t>the </a:t>
            </a:r>
            <a:r>
              <a:rPr dirty="0" sz="1400" spc="-10">
                <a:latin typeface="Arial"/>
                <a:cs typeface="Arial"/>
              </a:rPr>
              <a:t>name </a:t>
            </a:r>
            <a:r>
              <a:rPr dirty="0" sz="1400">
                <a:latin typeface="Arial"/>
                <a:cs typeface="Arial"/>
              </a:rPr>
              <a:t>delirium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tremens.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32021" y="2043681"/>
            <a:ext cx="2237740" cy="2520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96520" indent="-84455">
              <a:lnSpc>
                <a:spcPct val="100000"/>
              </a:lnSpc>
              <a:spcBef>
                <a:spcPts val="135"/>
              </a:spcBef>
              <a:buSzPct val="82758"/>
              <a:buChar char="•"/>
              <a:tabLst>
                <a:tab pos="97155" algn="l"/>
              </a:tabLst>
            </a:pPr>
            <a:r>
              <a:rPr dirty="0" sz="1450">
                <a:latin typeface="Arial"/>
                <a:cs typeface="Arial"/>
              </a:rPr>
              <a:t>Research </a:t>
            </a:r>
            <a:r>
              <a:rPr dirty="0" sz="1450" spc="5">
                <a:latin typeface="Arial"/>
                <a:cs typeface="Arial"/>
              </a:rPr>
              <a:t>has </a:t>
            </a:r>
            <a:r>
              <a:rPr dirty="0" sz="1450" spc="35">
                <a:latin typeface="Arial"/>
                <a:cs typeface="Arial"/>
              </a:rPr>
              <a:t>shown</a:t>
            </a:r>
            <a:r>
              <a:rPr dirty="0" sz="1450" spc="-60">
                <a:latin typeface="Arial"/>
                <a:cs typeface="Arial"/>
              </a:rPr>
              <a:t> </a:t>
            </a:r>
            <a:r>
              <a:rPr dirty="0" sz="1450" spc="25">
                <a:latin typeface="Arial"/>
                <a:cs typeface="Arial"/>
              </a:rPr>
              <a:t>that</a:t>
            </a:r>
            <a:endParaRPr sz="14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092198" y="2496023"/>
            <a:ext cx="3253740" cy="25133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140335">
              <a:lnSpc>
                <a:spcPct val="102299"/>
              </a:lnSpc>
              <a:spcBef>
                <a:spcPts val="95"/>
              </a:spcBef>
            </a:pPr>
            <a:r>
              <a:rPr dirty="0" sz="1450" spc="15">
                <a:latin typeface="Arial"/>
                <a:cs typeface="Arial"/>
              </a:rPr>
              <a:t>“A </a:t>
            </a:r>
            <a:r>
              <a:rPr dirty="0" sz="1450" spc="10">
                <a:latin typeface="Arial"/>
                <a:cs typeface="Arial"/>
              </a:rPr>
              <a:t>delay in </a:t>
            </a:r>
            <a:r>
              <a:rPr dirty="0" sz="1450" spc="20">
                <a:latin typeface="Arial"/>
                <a:cs typeface="Arial"/>
              </a:rPr>
              <a:t>treatment can allow </a:t>
            </a:r>
            <a:r>
              <a:rPr dirty="0" sz="1450" spc="25">
                <a:latin typeface="Arial"/>
                <a:cs typeface="Arial"/>
              </a:rPr>
              <a:t>for  </a:t>
            </a:r>
            <a:r>
              <a:rPr dirty="0" sz="1450" spc="15">
                <a:latin typeface="Arial"/>
                <a:cs typeface="Arial"/>
              </a:rPr>
              <a:t>escalation </a:t>
            </a:r>
            <a:r>
              <a:rPr dirty="0" sz="1450" spc="35">
                <a:latin typeface="Arial"/>
                <a:cs typeface="Arial"/>
              </a:rPr>
              <a:t>of </a:t>
            </a:r>
            <a:r>
              <a:rPr dirty="0" sz="1450" spc="20">
                <a:latin typeface="Arial"/>
                <a:cs typeface="Arial"/>
              </a:rPr>
              <a:t>medical </a:t>
            </a:r>
            <a:r>
              <a:rPr dirty="0" sz="1450" spc="5">
                <a:latin typeface="Arial"/>
                <a:cs typeface="Arial"/>
              </a:rPr>
              <a:t>care </a:t>
            </a:r>
            <a:r>
              <a:rPr dirty="0" sz="1450" spc="20">
                <a:latin typeface="Arial"/>
                <a:cs typeface="Arial"/>
              </a:rPr>
              <a:t>and  potentially </a:t>
            </a:r>
            <a:r>
              <a:rPr dirty="0" sz="1450">
                <a:latin typeface="Arial"/>
                <a:cs typeface="Arial"/>
              </a:rPr>
              <a:t>increase </a:t>
            </a:r>
            <a:r>
              <a:rPr dirty="0" sz="1450" spc="5">
                <a:latin typeface="Arial"/>
                <a:cs typeface="Arial"/>
              </a:rPr>
              <a:t>adverse </a:t>
            </a:r>
            <a:r>
              <a:rPr dirty="0" sz="1450" spc="30">
                <a:latin typeface="Arial"/>
                <a:cs typeface="Arial"/>
              </a:rPr>
              <a:t>outcomes  </a:t>
            </a:r>
            <a:r>
              <a:rPr dirty="0" sz="1450" spc="5">
                <a:latin typeface="Arial"/>
                <a:cs typeface="Arial"/>
              </a:rPr>
              <a:t>related </a:t>
            </a:r>
            <a:r>
              <a:rPr dirty="0" sz="1450" spc="45">
                <a:latin typeface="Arial"/>
                <a:cs typeface="Arial"/>
              </a:rPr>
              <a:t>to </a:t>
            </a:r>
            <a:r>
              <a:rPr dirty="0" sz="1450" spc="20">
                <a:latin typeface="Arial"/>
                <a:cs typeface="Arial"/>
              </a:rPr>
              <a:t>alcohol withdrawal. </a:t>
            </a:r>
            <a:r>
              <a:rPr dirty="0" sz="1450" spc="40">
                <a:latin typeface="Arial"/>
                <a:cs typeface="Arial"/>
              </a:rPr>
              <a:t>Not </a:t>
            </a:r>
            <a:r>
              <a:rPr dirty="0" sz="1450" spc="15">
                <a:latin typeface="Arial"/>
                <a:cs typeface="Arial"/>
              </a:rPr>
              <a:t>only  </a:t>
            </a:r>
            <a:r>
              <a:rPr dirty="0" sz="1450" spc="5">
                <a:latin typeface="Arial"/>
                <a:cs typeface="Arial"/>
              </a:rPr>
              <a:t>is </a:t>
            </a:r>
            <a:r>
              <a:rPr dirty="0" sz="1450" spc="20">
                <a:latin typeface="Arial"/>
                <a:cs typeface="Arial"/>
              </a:rPr>
              <a:t>alcohol </a:t>
            </a:r>
            <a:r>
              <a:rPr dirty="0" sz="1450" spc="5">
                <a:latin typeface="Arial"/>
                <a:cs typeface="Arial"/>
              </a:rPr>
              <a:t>use </a:t>
            </a:r>
            <a:r>
              <a:rPr dirty="0" sz="1450" spc="20">
                <a:latin typeface="Arial"/>
                <a:cs typeface="Arial"/>
              </a:rPr>
              <a:t>disorder </a:t>
            </a:r>
            <a:r>
              <a:rPr dirty="0" sz="1450" spc="10">
                <a:latin typeface="Arial"/>
                <a:cs typeface="Arial"/>
              </a:rPr>
              <a:t>increasingly  prevalent, </a:t>
            </a:r>
            <a:r>
              <a:rPr dirty="0" sz="1450" spc="45">
                <a:latin typeface="Arial"/>
                <a:cs typeface="Arial"/>
              </a:rPr>
              <a:t>but </a:t>
            </a:r>
            <a:r>
              <a:rPr dirty="0" sz="1450" spc="10">
                <a:latin typeface="Arial"/>
                <a:cs typeface="Arial"/>
              </a:rPr>
              <a:t>in 2006, </a:t>
            </a:r>
            <a:r>
              <a:rPr dirty="0" sz="1450" spc="20">
                <a:latin typeface="Arial"/>
                <a:cs typeface="Arial"/>
              </a:rPr>
              <a:t>alcohol </a:t>
            </a:r>
            <a:r>
              <a:rPr dirty="0" sz="1450" spc="10">
                <a:latin typeface="Arial"/>
                <a:cs typeface="Arial"/>
              </a:rPr>
              <a:t>misuse  </a:t>
            </a:r>
            <a:r>
              <a:rPr dirty="0" sz="1450" spc="45">
                <a:latin typeface="Arial"/>
                <a:cs typeface="Arial"/>
              </a:rPr>
              <a:t>cost </a:t>
            </a:r>
            <a:r>
              <a:rPr dirty="0" sz="1450" spc="20">
                <a:latin typeface="Arial"/>
                <a:cs typeface="Arial"/>
              </a:rPr>
              <a:t>the United </a:t>
            </a:r>
            <a:r>
              <a:rPr dirty="0" sz="1450" spc="10">
                <a:latin typeface="Arial"/>
                <a:cs typeface="Arial"/>
              </a:rPr>
              <a:t>States $249.0 </a:t>
            </a:r>
            <a:r>
              <a:rPr dirty="0" sz="1450" spc="15">
                <a:latin typeface="Arial"/>
                <a:cs typeface="Arial"/>
              </a:rPr>
              <a:t>billion  </a:t>
            </a:r>
            <a:r>
              <a:rPr dirty="0" sz="1450" spc="-15">
                <a:latin typeface="Arial"/>
                <a:cs typeface="Arial"/>
              </a:rPr>
              <a:t>(CDC, </a:t>
            </a:r>
            <a:r>
              <a:rPr dirty="0" sz="1450" spc="-10">
                <a:latin typeface="Arial"/>
                <a:cs typeface="Arial"/>
              </a:rPr>
              <a:t>2006) </a:t>
            </a:r>
            <a:r>
              <a:rPr dirty="0" sz="1450" spc="20">
                <a:latin typeface="Arial"/>
                <a:cs typeface="Arial"/>
              </a:rPr>
              <a:t>and </a:t>
            </a:r>
            <a:r>
              <a:rPr dirty="0" sz="1450" spc="30">
                <a:latin typeface="Arial"/>
                <a:cs typeface="Arial"/>
              </a:rPr>
              <a:t>it </a:t>
            </a:r>
            <a:r>
              <a:rPr dirty="0" sz="1450" spc="5">
                <a:latin typeface="Arial"/>
                <a:cs typeface="Arial"/>
              </a:rPr>
              <a:t>is </a:t>
            </a:r>
            <a:r>
              <a:rPr dirty="0" sz="1450" spc="25">
                <a:latin typeface="Arial"/>
                <a:cs typeface="Arial"/>
              </a:rPr>
              <a:t>projected that  </a:t>
            </a:r>
            <a:r>
              <a:rPr dirty="0" sz="1450" spc="20">
                <a:latin typeface="Arial"/>
                <a:cs typeface="Arial"/>
              </a:rPr>
              <a:t>patients </a:t>
            </a:r>
            <a:r>
              <a:rPr dirty="0" sz="1450" spc="10">
                <a:latin typeface="Arial"/>
                <a:cs typeface="Arial"/>
              </a:rPr>
              <a:t>requiring </a:t>
            </a:r>
            <a:r>
              <a:rPr dirty="0" sz="1450" spc="5">
                <a:latin typeface="Arial"/>
                <a:cs typeface="Arial"/>
              </a:rPr>
              <a:t>ICU </a:t>
            </a:r>
            <a:r>
              <a:rPr dirty="0" sz="1450" spc="-5">
                <a:latin typeface="Arial"/>
                <a:cs typeface="Arial"/>
              </a:rPr>
              <a:t>level </a:t>
            </a:r>
            <a:r>
              <a:rPr dirty="0" sz="1450" spc="35">
                <a:latin typeface="Arial"/>
                <a:cs typeface="Arial"/>
              </a:rPr>
              <a:t>of </a:t>
            </a:r>
            <a:r>
              <a:rPr dirty="0" sz="1450" spc="5">
                <a:latin typeface="Arial"/>
                <a:cs typeface="Arial"/>
              </a:rPr>
              <a:t>care  </a:t>
            </a:r>
            <a:r>
              <a:rPr dirty="0" sz="1450" spc="20">
                <a:latin typeface="Arial"/>
                <a:cs typeface="Arial"/>
              </a:rPr>
              <a:t>accrue </a:t>
            </a:r>
            <a:r>
              <a:rPr dirty="0" sz="1450" spc="25">
                <a:latin typeface="Arial"/>
                <a:cs typeface="Arial"/>
              </a:rPr>
              <a:t>total </a:t>
            </a:r>
            <a:r>
              <a:rPr dirty="0" sz="1450" spc="35">
                <a:latin typeface="Arial"/>
                <a:cs typeface="Arial"/>
              </a:rPr>
              <a:t>costs </a:t>
            </a:r>
            <a:r>
              <a:rPr dirty="0" sz="1450" spc="10">
                <a:latin typeface="Arial"/>
                <a:cs typeface="Arial"/>
              </a:rPr>
              <a:t>$4,000 </a:t>
            </a:r>
            <a:r>
              <a:rPr dirty="0" sz="1450" spc="20">
                <a:latin typeface="Arial"/>
                <a:cs typeface="Arial"/>
              </a:rPr>
              <a:t>per day  </a:t>
            </a:r>
            <a:r>
              <a:rPr dirty="0" sz="1450" spc="-15">
                <a:latin typeface="Arial"/>
                <a:cs typeface="Arial"/>
              </a:rPr>
              <a:t>(Glann, </a:t>
            </a:r>
            <a:r>
              <a:rPr dirty="0" sz="1450" spc="25">
                <a:latin typeface="Arial"/>
                <a:cs typeface="Arial"/>
              </a:rPr>
              <a:t>et </a:t>
            </a:r>
            <a:r>
              <a:rPr dirty="0" sz="1450" spc="-5">
                <a:latin typeface="Arial"/>
                <a:cs typeface="Arial"/>
              </a:rPr>
              <a:t>al. </a:t>
            </a:r>
            <a:r>
              <a:rPr dirty="0" sz="1450">
                <a:latin typeface="Arial"/>
                <a:cs typeface="Arial"/>
              </a:rPr>
              <a:t>2019).”</a:t>
            </a:r>
            <a:endParaRPr sz="14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06656" y="5210077"/>
            <a:ext cx="4398645" cy="20612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14960" marR="5080" indent="-302895">
              <a:lnSpc>
                <a:spcPct val="102299"/>
              </a:lnSpc>
              <a:spcBef>
                <a:spcPts val="95"/>
              </a:spcBef>
              <a:buChar char="●"/>
              <a:tabLst>
                <a:tab pos="314325" algn="l"/>
                <a:tab pos="315595" algn="l"/>
              </a:tabLst>
            </a:pPr>
            <a:r>
              <a:rPr dirty="0" sz="1450" spc="-5">
                <a:latin typeface="Arial"/>
                <a:cs typeface="Arial"/>
              </a:rPr>
              <a:t>This </a:t>
            </a:r>
            <a:r>
              <a:rPr dirty="0" sz="1450" spc="20">
                <a:latin typeface="Arial"/>
                <a:cs typeface="Arial"/>
              </a:rPr>
              <a:t>indicates </a:t>
            </a:r>
            <a:r>
              <a:rPr dirty="0" sz="1450" spc="30">
                <a:latin typeface="Arial"/>
                <a:cs typeface="Arial"/>
              </a:rPr>
              <a:t>that </a:t>
            </a:r>
            <a:r>
              <a:rPr dirty="0" sz="1450" spc="5">
                <a:latin typeface="Arial"/>
                <a:cs typeface="Arial"/>
              </a:rPr>
              <a:t>any </a:t>
            </a:r>
            <a:r>
              <a:rPr dirty="0" sz="1450" spc="10">
                <a:latin typeface="Arial"/>
                <a:cs typeface="Arial"/>
              </a:rPr>
              <a:t>delay in </a:t>
            </a:r>
            <a:r>
              <a:rPr dirty="0" sz="1450" spc="20">
                <a:latin typeface="Arial"/>
                <a:cs typeface="Arial"/>
              </a:rPr>
              <a:t>the recognition  and treatment </a:t>
            </a:r>
            <a:r>
              <a:rPr dirty="0" sz="1450" spc="35">
                <a:latin typeface="Arial"/>
                <a:cs typeface="Arial"/>
              </a:rPr>
              <a:t>of </a:t>
            </a:r>
            <a:r>
              <a:rPr dirty="0" sz="1450" spc="-15">
                <a:latin typeface="Arial"/>
                <a:cs typeface="Arial"/>
              </a:rPr>
              <a:t>AWS </a:t>
            </a:r>
            <a:r>
              <a:rPr dirty="0" sz="1450" spc="20">
                <a:latin typeface="Arial"/>
                <a:cs typeface="Arial"/>
              </a:rPr>
              <a:t>can </a:t>
            </a:r>
            <a:r>
              <a:rPr dirty="0" sz="1450" spc="10">
                <a:latin typeface="Arial"/>
                <a:cs typeface="Arial"/>
              </a:rPr>
              <a:t>result in </a:t>
            </a:r>
            <a:r>
              <a:rPr dirty="0" sz="1450" spc="15">
                <a:latin typeface="Arial"/>
                <a:cs typeface="Arial"/>
              </a:rPr>
              <a:t>harm </a:t>
            </a:r>
            <a:r>
              <a:rPr dirty="0" sz="1450" spc="45">
                <a:latin typeface="Arial"/>
                <a:cs typeface="Arial"/>
              </a:rPr>
              <a:t>to </a:t>
            </a:r>
            <a:r>
              <a:rPr dirty="0" sz="1450" spc="15">
                <a:latin typeface="Arial"/>
                <a:cs typeface="Arial"/>
              </a:rPr>
              <a:t>the  </a:t>
            </a:r>
            <a:r>
              <a:rPr dirty="0" sz="1450" spc="20">
                <a:latin typeface="Arial"/>
                <a:cs typeface="Arial"/>
              </a:rPr>
              <a:t>patient, </a:t>
            </a:r>
            <a:r>
              <a:rPr dirty="0" sz="1450" spc="10">
                <a:latin typeface="Arial"/>
                <a:cs typeface="Arial"/>
              </a:rPr>
              <a:t>increased </a:t>
            </a:r>
            <a:r>
              <a:rPr dirty="0" sz="1450" spc="-5">
                <a:latin typeface="Arial"/>
                <a:cs typeface="Arial"/>
              </a:rPr>
              <a:t>level </a:t>
            </a:r>
            <a:r>
              <a:rPr dirty="0" sz="1450" spc="35">
                <a:latin typeface="Arial"/>
                <a:cs typeface="Arial"/>
              </a:rPr>
              <a:t>of </a:t>
            </a:r>
            <a:r>
              <a:rPr dirty="0" sz="1450" spc="5">
                <a:latin typeface="Arial"/>
                <a:cs typeface="Arial"/>
              </a:rPr>
              <a:t>care, </a:t>
            </a:r>
            <a:r>
              <a:rPr dirty="0" sz="1450" spc="20">
                <a:latin typeface="Arial"/>
                <a:cs typeface="Arial"/>
              </a:rPr>
              <a:t>and </a:t>
            </a:r>
            <a:r>
              <a:rPr dirty="0" sz="1450" spc="25">
                <a:latin typeface="Arial"/>
                <a:cs typeface="Arial"/>
              </a:rPr>
              <a:t>signiﬁcantly  </a:t>
            </a:r>
            <a:r>
              <a:rPr dirty="0" sz="1450" spc="10">
                <a:latin typeface="Arial"/>
                <a:cs typeface="Arial"/>
              </a:rPr>
              <a:t>increased </a:t>
            </a:r>
            <a:r>
              <a:rPr dirty="0" sz="1450" spc="35">
                <a:latin typeface="Arial"/>
                <a:cs typeface="Arial"/>
              </a:rPr>
              <a:t>costs of </a:t>
            </a:r>
            <a:r>
              <a:rPr dirty="0" sz="1450" spc="5">
                <a:latin typeface="Arial"/>
                <a:cs typeface="Arial"/>
              </a:rPr>
              <a:t>care,hence </a:t>
            </a:r>
            <a:r>
              <a:rPr dirty="0" sz="1450" spc="35">
                <a:latin typeface="Arial"/>
                <a:cs typeface="Arial"/>
              </a:rPr>
              <a:t>with </a:t>
            </a:r>
            <a:r>
              <a:rPr dirty="0" sz="1450" spc="-5">
                <a:latin typeface="Arial"/>
                <a:cs typeface="Arial"/>
              </a:rPr>
              <a:t>early </a:t>
            </a:r>
            <a:r>
              <a:rPr dirty="0" sz="1450" spc="20">
                <a:latin typeface="Arial"/>
                <a:cs typeface="Arial"/>
              </a:rPr>
              <a:t>and  </a:t>
            </a:r>
            <a:r>
              <a:rPr dirty="0" sz="1450" spc="25">
                <a:latin typeface="Arial"/>
                <a:cs typeface="Arial"/>
              </a:rPr>
              <a:t>eﬃcient </a:t>
            </a:r>
            <a:r>
              <a:rPr dirty="0" sz="1450" spc="5">
                <a:latin typeface="Arial"/>
                <a:cs typeface="Arial"/>
              </a:rPr>
              <a:t>use </a:t>
            </a:r>
            <a:r>
              <a:rPr dirty="0" sz="1450" spc="35">
                <a:latin typeface="Arial"/>
                <a:cs typeface="Arial"/>
              </a:rPr>
              <a:t>of </a:t>
            </a:r>
            <a:r>
              <a:rPr dirty="0" sz="1450" spc="20">
                <a:latin typeface="Arial"/>
                <a:cs typeface="Arial"/>
              </a:rPr>
              <a:t>the </a:t>
            </a:r>
            <a:r>
              <a:rPr dirty="0" sz="1450" spc="-10">
                <a:latin typeface="Arial"/>
                <a:cs typeface="Arial"/>
              </a:rPr>
              <a:t>CIWA </a:t>
            </a:r>
            <a:r>
              <a:rPr dirty="0" sz="1450" spc="35">
                <a:latin typeface="Arial"/>
                <a:cs typeface="Arial"/>
              </a:rPr>
              <a:t>protocol </a:t>
            </a:r>
            <a:r>
              <a:rPr dirty="0" sz="1450" spc="30">
                <a:latin typeface="Arial"/>
                <a:cs typeface="Arial"/>
              </a:rPr>
              <a:t>we </a:t>
            </a:r>
            <a:r>
              <a:rPr dirty="0" sz="1450" spc="20">
                <a:latin typeface="Arial"/>
                <a:cs typeface="Arial"/>
              </a:rPr>
              <a:t>can  </a:t>
            </a:r>
            <a:r>
              <a:rPr dirty="0" sz="1450" spc="15">
                <a:latin typeface="Arial"/>
                <a:cs typeface="Arial"/>
              </a:rPr>
              <a:t>reduce </a:t>
            </a:r>
            <a:r>
              <a:rPr dirty="0" sz="1450" spc="20">
                <a:latin typeface="Arial"/>
                <a:cs typeface="Arial"/>
              </a:rPr>
              <a:t>the incidence </a:t>
            </a:r>
            <a:r>
              <a:rPr dirty="0" sz="1450" spc="35">
                <a:latin typeface="Arial"/>
                <a:cs typeface="Arial"/>
              </a:rPr>
              <a:t>of </a:t>
            </a:r>
            <a:r>
              <a:rPr dirty="0" sz="1450" spc="20">
                <a:latin typeface="Arial"/>
                <a:cs typeface="Arial"/>
              </a:rPr>
              <a:t>alcohol withdrawal  advancing </a:t>
            </a:r>
            <a:r>
              <a:rPr dirty="0" sz="1450" spc="45">
                <a:latin typeface="Arial"/>
                <a:cs typeface="Arial"/>
              </a:rPr>
              <a:t>to </a:t>
            </a:r>
            <a:r>
              <a:rPr dirty="0" sz="1450" spc="5">
                <a:latin typeface="Arial"/>
                <a:cs typeface="Arial"/>
              </a:rPr>
              <a:t>Delirium </a:t>
            </a:r>
            <a:r>
              <a:rPr dirty="0" sz="1450" spc="10">
                <a:latin typeface="Arial"/>
                <a:cs typeface="Arial"/>
              </a:rPr>
              <a:t>tremens, </a:t>
            </a:r>
            <a:r>
              <a:rPr dirty="0" sz="1450">
                <a:latin typeface="Arial"/>
                <a:cs typeface="Arial"/>
              </a:rPr>
              <a:t>restrain </a:t>
            </a:r>
            <a:r>
              <a:rPr dirty="0" sz="1450" spc="5">
                <a:latin typeface="Arial"/>
                <a:cs typeface="Arial"/>
              </a:rPr>
              <a:t>use </a:t>
            </a:r>
            <a:r>
              <a:rPr dirty="0" sz="1450" spc="20">
                <a:latin typeface="Arial"/>
                <a:cs typeface="Arial"/>
              </a:rPr>
              <a:t>and  </a:t>
            </a:r>
            <a:r>
              <a:rPr dirty="0" sz="1450" spc="5">
                <a:latin typeface="Arial"/>
                <a:cs typeface="Arial"/>
              </a:rPr>
              <a:t>transfer </a:t>
            </a:r>
            <a:r>
              <a:rPr dirty="0" sz="1450" spc="45">
                <a:latin typeface="Arial"/>
                <a:cs typeface="Arial"/>
              </a:rPr>
              <a:t>to </a:t>
            </a:r>
            <a:r>
              <a:rPr dirty="0" sz="1450" spc="20">
                <a:latin typeface="Arial"/>
                <a:cs typeface="Arial"/>
              </a:rPr>
              <a:t>the </a:t>
            </a:r>
            <a:r>
              <a:rPr dirty="0" sz="1450" spc="5">
                <a:latin typeface="Arial"/>
                <a:cs typeface="Arial"/>
              </a:rPr>
              <a:t>intensive care </a:t>
            </a:r>
            <a:r>
              <a:rPr dirty="0" sz="1450" spc="20">
                <a:latin typeface="Arial"/>
                <a:cs typeface="Arial"/>
              </a:rPr>
              <a:t>unit </a:t>
            </a:r>
            <a:r>
              <a:rPr dirty="0" sz="1450" spc="10">
                <a:latin typeface="Arial"/>
                <a:cs typeface="Arial"/>
              </a:rPr>
              <a:t>in </a:t>
            </a:r>
            <a:r>
              <a:rPr dirty="0" sz="1450" spc="20">
                <a:latin typeface="Arial"/>
                <a:cs typeface="Arial"/>
              </a:rPr>
              <a:t>patients </a:t>
            </a:r>
            <a:r>
              <a:rPr dirty="0" sz="1450" spc="35">
                <a:latin typeface="Arial"/>
                <a:cs typeface="Arial"/>
              </a:rPr>
              <a:t>with  </a:t>
            </a:r>
            <a:r>
              <a:rPr dirty="0" sz="1450" spc="20">
                <a:latin typeface="Arial"/>
                <a:cs typeface="Arial"/>
              </a:rPr>
              <a:t>alcohol withdrawal</a:t>
            </a:r>
            <a:r>
              <a:rPr dirty="0" sz="1450" spc="-15">
                <a:latin typeface="Arial"/>
                <a:cs typeface="Arial"/>
              </a:rPr>
              <a:t> </a:t>
            </a:r>
            <a:r>
              <a:rPr dirty="0" sz="1450" spc="20">
                <a:latin typeface="Arial"/>
                <a:cs typeface="Arial"/>
              </a:rPr>
              <a:t>syndrome</a:t>
            </a:r>
            <a:endParaRPr sz="14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106656" y="7471788"/>
            <a:ext cx="4232910" cy="9302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14960" marR="5080" indent="-302895">
              <a:lnSpc>
                <a:spcPct val="102299"/>
              </a:lnSpc>
              <a:spcBef>
                <a:spcPts val="95"/>
              </a:spcBef>
              <a:buChar char="●"/>
              <a:tabLst>
                <a:tab pos="314325" algn="l"/>
                <a:tab pos="315595" algn="l"/>
              </a:tabLst>
            </a:pPr>
            <a:r>
              <a:rPr dirty="0" sz="1450" spc="-5">
                <a:latin typeface="Arial"/>
                <a:cs typeface="Arial"/>
              </a:rPr>
              <a:t>One </a:t>
            </a:r>
            <a:r>
              <a:rPr dirty="0" sz="1450" spc="35">
                <a:latin typeface="Arial"/>
                <a:cs typeface="Arial"/>
              </a:rPr>
              <a:t>of </a:t>
            </a:r>
            <a:r>
              <a:rPr dirty="0" sz="1450" spc="20">
                <a:latin typeface="Arial"/>
                <a:cs typeface="Arial"/>
              </a:rPr>
              <a:t>the </a:t>
            </a:r>
            <a:r>
              <a:rPr dirty="0" sz="1450" spc="15">
                <a:latin typeface="Arial"/>
                <a:cs typeface="Arial"/>
              </a:rPr>
              <a:t>major </a:t>
            </a:r>
            <a:r>
              <a:rPr dirty="0" sz="1450" spc="30">
                <a:latin typeface="Arial"/>
                <a:cs typeface="Arial"/>
              </a:rPr>
              <a:t>diﬃculties </a:t>
            </a:r>
            <a:r>
              <a:rPr dirty="0" sz="1450" spc="35">
                <a:latin typeface="Arial"/>
                <a:cs typeface="Arial"/>
              </a:rPr>
              <a:t>with </a:t>
            </a:r>
            <a:r>
              <a:rPr dirty="0" sz="1450" spc="20">
                <a:latin typeface="Arial"/>
                <a:cs typeface="Arial"/>
              </a:rPr>
              <a:t>implementing  </a:t>
            </a:r>
            <a:r>
              <a:rPr dirty="0" sz="1450" spc="-10">
                <a:latin typeface="Arial"/>
                <a:cs typeface="Arial"/>
              </a:rPr>
              <a:t>CIWA </a:t>
            </a:r>
            <a:r>
              <a:rPr dirty="0" sz="1450" spc="10">
                <a:latin typeface="Arial"/>
                <a:cs typeface="Arial"/>
              </a:rPr>
              <a:t>in </a:t>
            </a:r>
            <a:r>
              <a:rPr dirty="0" sz="1450" spc="20">
                <a:latin typeface="Arial"/>
                <a:cs typeface="Arial"/>
              </a:rPr>
              <a:t>the </a:t>
            </a:r>
            <a:r>
              <a:rPr dirty="0" sz="1450" spc="-35">
                <a:latin typeface="Arial"/>
                <a:cs typeface="Arial"/>
              </a:rPr>
              <a:t>ED </a:t>
            </a:r>
            <a:r>
              <a:rPr dirty="0" sz="1450" spc="5">
                <a:latin typeface="Arial"/>
                <a:cs typeface="Arial"/>
              </a:rPr>
              <a:t>is </a:t>
            </a:r>
            <a:r>
              <a:rPr dirty="0" sz="1450" spc="20">
                <a:latin typeface="Arial"/>
                <a:cs typeface="Arial"/>
              </a:rPr>
              <a:t>the limitation </a:t>
            </a:r>
            <a:r>
              <a:rPr dirty="0" sz="1450" spc="35">
                <a:latin typeface="Arial"/>
                <a:cs typeface="Arial"/>
              </a:rPr>
              <a:t>of </a:t>
            </a:r>
            <a:r>
              <a:rPr dirty="0" sz="1450" spc="5">
                <a:latin typeface="Arial"/>
                <a:cs typeface="Arial"/>
              </a:rPr>
              <a:t>time.The </a:t>
            </a:r>
            <a:r>
              <a:rPr dirty="0" sz="1450" spc="-40">
                <a:latin typeface="Arial"/>
                <a:cs typeface="Arial"/>
              </a:rPr>
              <a:t>ED  </a:t>
            </a:r>
            <a:r>
              <a:rPr dirty="0" sz="1450" spc="5">
                <a:latin typeface="Arial"/>
                <a:cs typeface="Arial"/>
              </a:rPr>
              <a:t>is </a:t>
            </a:r>
            <a:r>
              <a:rPr dirty="0" sz="1450" spc="-10">
                <a:latin typeface="Arial"/>
                <a:cs typeface="Arial"/>
              </a:rPr>
              <a:t>a </a:t>
            </a:r>
            <a:r>
              <a:rPr dirty="0" sz="1450" spc="25">
                <a:latin typeface="Arial"/>
                <a:cs typeface="Arial"/>
              </a:rPr>
              <a:t>busy location </a:t>
            </a:r>
            <a:r>
              <a:rPr dirty="0" sz="1450" spc="35">
                <a:latin typeface="Arial"/>
                <a:cs typeface="Arial"/>
              </a:rPr>
              <a:t>of </a:t>
            </a:r>
            <a:r>
              <a:rPr dirty="0" sz="1450" spc="20">
                <a:latin typeface="Arial"/>
                <a:cs typeface="Arial"/>
              </a:rPr>
              <a:t>the hospital and other  </a:t>
            </a:r>
            <a:r>
              <a:rPr dirty="0" sz="1450" spc="25">
                <a:latin typeface="Arial"/>
                <a:cs typeface="Arial"/>
              </a:rPr>
              <a:t>factors </a:t>
            </a:r>
            <a:r>
              <a:rPr dirty="0" sz="1450" spc="45">
                <a:latin typeface="Arial"/>
                <a:cs typeface="Arial"/>
              </a:rPr>
              <a:t>to </a:t>
            </a:r>
            <a:r>
              <a:rPr dirty="0" sz="1450" spc="25">
                <a:latin typeface="Arial"/>
                <a:cs typeface="Arial"/>
              </a:rPr>
              <a:t>consider </a:t>
            </a:r>
            <a:r>
              <a:rPr dirty="0" sz="1450" spc="-15">
                <a:latin typeface="Arial"/>
                <a:cs typeface="Arial"/>
              </a:rPr>
              <a:t>are </a:t>
            </a:r>
            <a:r>
              <a:rPr dirty="0" sz="1450" spc="25">
                <a:latin typeface="Arial"/>
                <a:cs typeface="Arial"/>
              </a:rPr>
              <a:t>psychiatric</a:t>
            </a:r>
            <a:r>
              <a:rPr dirty="0" sz="1450" spc="-90">
                <a:latin typeface="Arial"/>
                <a:cs typeface="Arial"/>
              </a:rPr>
              <a:t> </a:t>
            </a:r>
            <a:r>
              <a:rPr dirty="0" sz="1450" spc="35">
                <a:latin typeface="Arial"/>
                <a:cs typeface="Arial"/>
              </a:rPr>
              <a:t>symptoms.</a:t>
            </a:r>
            <a:endParaRPr sz="14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06656" y="8602643"/>
            <a:ext cx="4071620" cy="7042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14960" marR="5080" indent="-302895">
              <a:lnSpc>
                <a:spcPct val="102299"/>
              </a:lnSpc>
              <a:spcBef>
                <a:spcPts val="95"/>
              </a:spcBef>
              <a:buChar char="●"/>
              <a:tabLst>
                <a:tab pos="314325" algn="l"/>
                <a:tab pos="315595" algn="l"/>
              </a:tabLst>
            </a:pPr>
            <a:r>
              <a:rPr dirty="0" sz="1450" spc="5">
                <a:latin typeface="Arial"/>
                <a:cs typeface="Arial"/>
              </a:rPr>
              <a:t>Patients </a:t>
            </a:r>
            <a:r>
              <a:rPr dirty="0" sz="1450" spc="40">
                <a:latin typeface="Arial"/>
                <a:cs typeface="Arial"/>
              </a:rPr>
              <a:t>who </a:t>
            </a:r>
            <a:r>
              <a:rPr dirty="0" sz="1450" spc="-15">
                <a:latin typeface="Arial"/>
                <a:cs typeface="Arial"/>
              </a:rPr>
              <a:t>are </a:t>
            </a:r>
            <a:r>
              <a:rPr dirty="0" sz="1450" spc="15">
                <a:latin typeface="Arial"/>
                <a:cs typeface="Arial"/>
              </a:rPr>
              <a:t>delirious </a:t>
            </a:r>
            <a:r>
              <a:rPr dirty="0" sz="1450" spc="5">
                <a:latin typeface="Arial"/>
                <a:cs typeface="Arial"/>
              </a:rPr>
              <a:t>were </a:t>
            </a:r>
            <a:r>
              <a:rPr dirty="0" sz="1450" spc="20">
                <a:latin typeface="Arial"/>
                <a:cs typeface="Arial"/>
              </a:rPr>
              <a:t>deemed  </a:t>
            </a:r>
            <a:r>
              <a:rPr dirty="0" sz="1450" spc="15">
                <a:latin typeface="Arial"/>
                <a:cs typeface="Arial"/>
              </a:rPr>
              <a:t>inappropriate,this </a:t>
            </a:r>
            <a:r>
              <a:rPr dirty="0" sz="1450" spc="5">
                <a:latin typeface="Arial"/>
                <a:cs typeface="Arial"/>
              </a:rPr>
              <a:t>is </a:t>
            </a:r>
            <a:r>
              <a:rPr dirty="0" sz="1450" spc="25">
                <a:latin typeface="Arial"/>
                <a:cs typeface="Arial"/>
              </a:rPr>
              <a:t>confusing </a:t>
            </a:r>
            <a:r>
              <a:rPr dirty="0" sz="1450" spc="20">
                <a:latin typeface="Arial"/>
                <a:cs typeface="Arial"/>
              </a:rPr>
              <a:t>since </a:t>
            </a:r>
            <a:r>
              <a:rPr dirty="0" sz="1450" spc="15">
                <a:latin typeface="Arial"/>
                <a:cs typeface="Arial"/>
              </a:rPr>
              <a:t>delirium  </a:t>
            </a:r>
            <a:r>
              <a:rPr dirty="0" sz="1450" spc="20">
                <a:latin typeface="Arial"/>
                <a:cs typeface="Arial"/>
              </a:rPr>
              <a:t>can </a:t>
            </a:r>
            <a:r>
              <a:rPr dirty="0" sz="1450" spc="25">
                <a:latin typeface="Arial"/>
                <a:cs typeface="Arial"/>
              </a:rPr>
              <a:t>be </a:t>
            </a:r>
            <a:r>
              <a:rPr dirty="0" sz="1450" spc="-10">
                <a:latin typeface="Arial"/>
                <a:cs typeface="Arial"/>
              </a:rPr>
              <a:t>a </a:t>
            </a:r>
            <a:r>
              <a:rPr dirty="0" sz="1450" spc="30">
                <a:latin typeface="Arial"/>
                <a:cs typeface="Arial"/>
              </a:rPr>
              <a:t>part </a:t>
            </a:r>
            <a:r>
              <a:rPr dirty="0" sz="1450" spc="35">
                <a:latin typeface="Arial"/>
                <a:cs typeface="Arial"/>
              </a:rPr>
              <a:t>of </a:t>
            </a:r>
            <a:r>
              <a:rPr dirty="0" sz="1450" spc="20">
                <a:latin typeface="Arial"/>
                <a:cs typeface="Arial"/>
              </a:rPr>
              <a:t>alcohol</a:t>
            </a:r>
            <a:r>
              <a:rPr dirty="0" sz="1450" spc="-80">
                <a:latin typeface="Arial"/>
                <a:cs typeface="Arial"/>
              </a:rPr>
              <a:t> </a:t>
            </a:r>
            <a:r>
              <a:rPr dirty="0" sz="1450" spc="20">
                <a:latin typeface="Arial"/>
                <a:cs typeface="Arial"/>
              </a:rPr>
              <a:t>withdrawal.</a:t>
            </a:r>
            <a:endParaRPr sz="14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106656" y="9507328"/>
            <a:ext cx="4221480" cy="9302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14960" marR="5080" indent="-302895">
              <a:lnSpc>
                <a:spcPct val="102299"/>
              </a:lnSpc>
              <a:spcBef>
                <a:spcPts val="95"/>
              </a:spcBef>
              <a:buChar char="●"/>
              <a:tabLst>
                <a:tab pos="314325" algn="l"/>
                <a:tab pos="315595" algn="l"/>
              </a:tabLst>
            </a:pPr>
            <a:r>
              <a:rPr dirty="0" sz="1450" spc="20">
                <a:latin typeface="Arial"/>
                <a:cs typeface="Arial"/>
              </a:rPr>
              <a:t>Alcohol withdrawal syndrome </a:t>
            </a:r>
            <a:r>
              <a:rPr dirty="0" sz="1450" spc="5">
                <a:latin typeface="Arial"/>
                <a:cs typeface="Arial"/>
              </a:rPr>
              <a:t>is </a:t>
            </a:r>
            <a:r>
              <a:rPr dirty="0" sz="1450" spc="20">
                <a:latin typeface="Arial"/>
                <a:cs typeface="Arial"/>
              </a:rPr>
              <a:t>acute and </a:t>
            </a:r>
            <a:r>
              <a:rPr dirty="0" sz="1450" spc="5">
                <a:latin typeface="Arial"/>
                <a:cs typeface="Arial"/>
              </a:rPr>
              <a:t>life  </a:t>
            </a:r>
            <a:r>
              <a:rPr dirty="0" sz="1450" spc="10">
                <a:latin typeface="Arial"/>
                <a:cs typeface="Arial"/>
              </a:rPr>
              <a:t>threatening </a:t>
            </a:r>
            <a:r>
              <a:rPr dirty="0" sz="1450" spc="30">
                <a:latin typeface="Arial"/>
                <a:cs typeface="Arial"/>
              </a:rPr>
              <a:t>complication </a:t>
            </a:r>
            <a:r>
              <a:rPr dirty="0" sz="1450" spc="35">
                <a:latin typeface="Arial"/>
                <a:cs typeface="Arial"/>
              </a:rPr>
              <a:t>of </a:t>
            </a:r>
            <a:r>
              <a:rPr dirty="0" sz="1450" spc="-10">
                <a:latin typeface="Arial"/>
                <a:cs typeface="Arial"/>
              </a:rPr>
              <a:t>a </a:t>
            </a:r>
            <a:r>
              <a:rPr dirty="0" sz="1450" spc="25">
                <a:latin typeface="Arial"/>
                <a:cs typeface="Arial"/>
              </a:rPr>
              <a:t>patient </a:t>
            </a:r>
            <a:r>
              <a:rPr dirty="0" sz="1450" spc="35">
                <a:latin typeface="Arial"/>
                <a:cs typeface="Arial"/>
              </a:rPr>
              <a:t>with  </a:t>
            </a:r>
            <a:r>
              <a:rPr dirty="0" sz="1450" spc="20">
                <a:latin typeface="Arial"/>
                <a:cs typeface="Arial"/>
              </a:rPr>
              <a:t>alcohol </a:t>
            </a:r>
            <a:r>
              <a:rPr dirty="0" sz="1450" spc="5">
                <a:latin typeface="Arial"/>
                <a:cs typeface="Arial"/>
              </a:rPr>
              <a:t>use </a:t>
            </a:r>
            <a:r>
              <a:rPr dirty="0" sz="1450" spc="10">
                <a:latin typeface="Arial"/>
                <a:cs typeface="Arial"/>
              </a:rPr>
              <a:t>disorder, </a:t>
            </a:r>
            <a:r>
              <a:rPr dirty="0" sz="1450" spc="30">
                <a:latin typeface="Arial"/>
                <a:cs typeface="Arial"/>
              </a:rPr>
              <a:t>that </a:t>
            </a:r>
            <a:r>
              <a:rPr dirty="0" sz="1450" spc="5">
                <a:latin typeface="Arial"/>
                <a:cs typeface="Arial"/>
              </a:rPr>
              <a:t>is </a:t>
            </a:r>
            <a:r>
              <a:rPr dirty="0" sz="1450" spc="35">
                <a:latin typeface="Arial"/>
                <a:cs typeface="Arial"/>
              </a:rPr>
              <a:t>commonly </a:t>
            </a:r>
            <a:r>
              <a:rPr dirty="0" sz="1450">
                <a:latin typeface="Arial"/>
                <a:cs typeface="Arial"/>
              </a:rPr>
              <a:t>seen </a:t>
            </a:r>
            <a:r>
              <a:rPr dirty="0" sz="1450" spc="5">
                <a:latin typeface="Arial"/>
                <a:cs typeface="Arial"/>
              </a:rPr>
              <a:t>in  </a:t>
            </a:r>
            <a:r>
              <a:rPr dirty="0" sz="1450" spc="20">
                <a:latin typeface="Arial"/>
                <a:cs typeface="Arial"/>
              </a:rPr>
              <a:t>the</a:t>
            </a:r>
            <a:r>
              <a:rPr dirty="0" sz="1450">
                <a:latin typeface="Arial"/>
                <a:cs typeface="Arial"/>
              </a:rPr>
              <a:t> </a:t>
            </a:r>
            <a:r>
              <a:rPr dirty="0" sz="1450" spc="-40">
                <a:latin typeface="Arial"/>
                <a:cs typeface="Arial"/>
              </a:rPr>
              <a:t>ED.</a:t>
            </a:r>
            <a:endParaRPr sz="14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426867" y="1840096"/>
            <a:ext cx="4352290" cy="21615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 spc="-45">
                <a:latin typeface="Arial"/>
                <a:cs typeface="Arial"/>
              </a:rPr>
              <a:t>We </a:t>
            </a:r>
            <a:r>
              <a:rPr dirty="0" sz="1400" spc="5">
                <a:latin typeface="Arial"/>
                <a:cs typeface="Arial"/>
              </a:rPr>
              <a:t>recommend the </a:t>
            </a:r>
            <a:r>
              <a:rPr dirty="0" sz="1400" spc="-5">
                <a:latin typeface="Arial"/>
                <a:cs typeface="Arial"/>
              </a:rPr>
              <a:t>leadership </a:t>
            </a:r>
            <a:r>
              <a:rPr dirty="0" sz="1400">
                <a:latin typeface="Arial"/>
                <a:cs typeface="Arial"/>
              </a:rPr>
              <a:t>team </a:t>
            </a:r>
            <a:r>
              <a:rPr dirty="0" sz="1400" spc="10">
                <a:latin typeface="Arial"/>
                <a:cs typeface="Arial"/>
              </a:rPr>
              <a:t>looks </a:t>
            </a:r>
            <a:r>
              <a:rPr dirty="0" sz="1400" spc="5">
                <a:latin typeface="Arial"/>
                <a:cs typeface="Arial"/>
              </a:rPr>
              <a:t>at  </a:t>
            </a:r>
            <a:r>
              <a:rPr dirty="0" sz="1400">
                <a:latin typeface="Arial"/>
                <a:cs typeface="Arial"/>
              </a:rPr>
              <a:t>addressing </a:t>
            </a:r>
            <a:r>
              <a:rPr dirty="0" sz="1400" spc="5">
                <a:latin typeface="Arial"/>
                <a:cs typeface="Arial"/>
              </a:rPr>
              <a:t>the </a:t>
            </a:r>
            <a:r>
              <a:rPr dirty="0" sz="1400" spc="-15">
                <a:latin typeface="Arial"/>
                <a:cs typeface="Arial"/>
              </a:rPr>
              <a:t>use </a:t>
            </a:r>
            <a:r>
              <a:rPr dirty="0" sz="1400" spc="20">
                <a:latin typeface="Arial"/>
                <a:cs typeface="Arial"/>
              </a:rPr>
              <a:t>of </a:t>
            </a:r>
            <a:r>
              <a:rPr dirty="0" sz="1400" spc="-35">
                <a:latin typeface="Arial"/>
                <a:cs typeface="Arial"/>
              </a:rPr>
              <a:t>CIWA’s </a:t>
            </a:r>
            <a:r>
              <a:rPr dirty="0" sz="1400" spc="-5">
                <a:latin typeface="Arial"/>
                <a:cs typeface="Arial"/>
              </a:rPr>
              <a:t>in </a:t>
            </a:r>
            <a:r>
              <a:rPr dirty="0" sz="1400" spc="5">
                <a:latin typeface="Arial"/>
                <a:cs typeface="Arial"/>
              </a:rPr>
              <a:t>our </a:t>
            </a:r>
            <a:r>
              <a:rPr dirty="0" sz="1400" spc="-5">
                <a:latin typeface="Arial"/>
                <a:cs typeface="Arial"/>
              </a:rPr>
              <a:t>emergency  </a:t>
            </a:r>
            <a:r>
              <a:rPr dirty="0" sz="1400" spc="10">
                <a:latin typeface="Arial"/>
                <a:cs typeface="Arial"/>
              </a:rPr>
              <a:t>department </a:t>
            </a:r>
            <a:r>
              <a:rPr dirty="0" sz="1400" spc="-5">
                <a:latin typeface="Arial"/>
                <a:cs typeface="Arial"/>
              </a:rPr>
              <a:t>because </a:t>
            </a:r>
            <a:r>
              <a:rPr dirty="0" sz="1400">
                <a:latin typeface="Arial"/>
                <a:cs typeface="Arial"/>
              </a:rPr>
              <a:t>currently </a:t>
            </a:r>
            <a:r>
              <a:rPr dirty="0" sz="1400" spc="-10">
                <a:latin typeface="Arial"/>
                <a:cs typeface="Arial"/>
              </a:rPr>
              <a:t>there </a:t>
            </a:r>
            <a:r>
              <a:rPr dirty="0" sz="1400" spc="-5">
                <a:latin typeface="Arial"/>
                <a:cs typeface="Arial"/>
              </a:rPr>
              <a:t>is </a:t>
            </a:r>
            <a:r>
              <a:rPr dirty="0" sz="1400" spc="-15">
                <a:latin typeface="Arial"/>
                <a:cs typeface="Arial"/>
              </a:rPr>
              <a:t>an </a:t>
            </a:r>
            <a:r>
              <a:rPr dirty="0" sz="1400" spc="-5">
                <a:latin typeface="Arial"/>
                <a:cs typeface="Arial"/>
              </a:rPr>
              <a:t>absence </a:t>
            </a:r>
            <a:r>
              <a:rPr dirty="0" sz="1400" spc="20">
                <a:latin typeface="Arial"/>
                <a:cs typeface="Arial"/>
              </a:rPr>
              <a:t>of </a:t>
            </a:r>
            <a:r>
              <a:rPr dirty="0" sz="1400" spc="-30">
                <a:latin typeface="Arial"/>
                <a:cs typeface="Arial"/>
              </a:rPr>
              <a:t>a  </a:t>
            </a:r>
            <a:r>
              <a:rPr dirty="0" sz="1400">
                <a:latin typeface="Arial"/>
                <a:cs typeface="Arial"/>
              </a:rPr>
              <a:t>standardized </a:t>
            </a:r>
            <a:r>
              <a:rPr dirty="0" sz="1400" spc="-5">
                <a:latin typeface="Arial"/>
                <a:cs typeface="Arial"/>
              </a:rPr>
              <a:t>screening </a:t>
            </a:r>
            <a:r>
              <a:rPr dirty="0" sz="1400" spc="25">
                <a:latin typeface="Arial"/>
                <a:cs typeface="Arial"/>
              </a:rPr>
              <a:t>to </a:t>
            </a:r>
            <a:r>
              <a:rPr dirty="0" sz="1400">
                <a:latin typeface="Arial"/>
                <a:cs typeface="Arial"/>
              </a:rPr>
              <a:t>help </a:t>
            </a:r>
            <a:r>
              <a:rPr dirty="0" sz="1400" spc="-5">
                <a:latin typeface="Arial"/>
                <a:cs typeface="Arial"/>
              </a:rPr>
              <a:t>emergency </a:t>
            </a:r>
            <a:r>
              <a:rPr dirty="0" sz="1400" spc="-10">
                <a:latin typeface="Arial"/>
                <a:cs typeface="Arial"/>
              </a:rPr>
              <a:t>nurses  </a:t>
            </a:r>
            <a:r>
              <a:rPr dirty="0" sz="1400" spc="5">
                <a:latin typeface="Arial"/>
                <a:cs typeface="Arial"/>
              </a:rPr>
              <a:t>identify those </a:t>
            </a:r>
            <a:r>
              <a:rPr dirty="0" sz="1400" spc="10">
                <a:latin typeface="Arial"/>
                <a:cs typeface="Arial"/>
              </a:rPr>
              <a:t>at </a:t>
            </a:r>
            <a:r>
              <a:rPr dirty="0" sz="1400" spc="5">
                <a:latin typeface="Arial"/>
                <a:cs typeface="Arial"/>
              </a:rPr>
              <a:t>risk </a:t>
            </a:r>
            <a:r>
              <a:rPr dirty="0" sz="1400" spc="10">
                <a:latin typeface="Arial"/>
                <a:cs typeface="Arial"/>
              </a:rPr>
              <a:t>for </a:t>
            </a:r>
            <a:r>
              <a:rPr dirty="0" sz="1400" spc="-30">
                <a:latin typeface="Arial"/>
                <a:cs typeface="Arial"/>
              </a:rPr>
              <a:t>AWS. </a:t>
            </a:r>
            <a:r>
              <a:rPr dirty="0" sz="1400" spc="5">
                <a:latin typeface="Arial"/>
                <a:cs typeface="Arial"/>
              </a:rPr>
              <a:t>Beyond </a:t>
            </a:r>
            <a:r>
              <a:rPr dirty="0" sz="1400" spc="10">
                <a:latin typeface="Arial"/>
                <a:cs typeface="Arial"/>
              </a:rPr>
              <a:t>that, </a:t>
            </a:r>
            <a:r>
              <a:rPr dirty="0" sz="1400" spc="-15">
                <a:latin typeface="Arial"/>
                <a:cs typeface="Arial"/>
              </a:rPr>
              <a:t>nearly </a:t>
            </a:r>
            <a:r>
              <a:rPr dirty="0" sz="1400" spc="-5">
                <a:latin typeface="Arial"/>
                <a:cs typeface="Arial"/>
              </a:rPr>
              <a:t>half  </a:t>
            </a:r>
            <a:r>
              <a:rPr dirty="0" sz="1400" spc="20">
                <a:latin typeface="Arial"/>
                <a:cs typeface="Arial"/>
              </a:rPr>
              <a:t>of </a:t>
            </a:r>
            <a:r>
              <a:rPr dirty="0" sz="1400" spc="5">
                <a:latin typeface="Arial"/>
                <a:cs typeface="Arial"/>
              </a:rPr>
              <a:t>patients </a:t>
            </a:r>
            <a:r>
              <a:rPr dirty="0" sz="1400" spc="15">
                <a:latin typeface="Arial"/>
                <a:cs typeface="Arial"/>
              </a:rPr>
              <a:t>that </a:t>
            </a:r>
            <a:r>
              <a:rPr dirty="0" sz="1400" spc="5">
                <a:latin typeface="Arial"/>
                <a:cs typeface="Arial"/>
              </a:rPr>
              <a:t>suﬀer </a:t>
            </a:r>
            <a:r>
              <a:rPr dirty="0" sz="1400" spc="10">
                <a:latin typeface="Arial"/>
                <a:cs typeface="Arial"/>
              </a:rPr>
              <a:t>from </a:t>
            </a:r>
            <a:r>
              <a:rPr dirty="0" sz="1400" spc="5">
                <a:latin typeface="Arial"/>
                <a:cs typeface="Arial"/>
              </a:rPr>
              <a:t>alcohol </a:t>
            </a:r>
            <a:r>
              <a:rPr dirty="0" sz="1400" spc="-15">
                <a:latin typeface="Arial"/>
                <a:cs typeface="Arial"/>
              </a:rPr>
              <a:t>use </a:t>
            </a:r>
            <a:r>
              <a:rPr dirty="0" sz="1400" spc="5">
                <a:latin typeface="Arial"/>
                <a:cs typeface="Arial"/>
              </a:rPr>
              <a:t>disorder </a:t>
            </a:r>
            <a:r>
              <a:rPr dirty="0" sz="1400" spc="-60">
                <a:latin typeface="Arial"/>
                <a:cs typeface="Arial"/>
              </a:rPr>
              <a:t>(AUD)  </a:t>
            </a:r>
            <a:r>
              <a:rPr dirty="0" sz="1400" spc="-30">
                <a:latin typeface="Arial"/>
                <a:cs typeface="Arial"/>
              </a:rPr>
              <a:t>are </a:t>
            </a:r>
            <a:r>
              <a:rPr dirty="0" sz="1400" spc="10">
                <a:latin typeface="Arial"/>
                <a:cs typeface="Arial"/>
              </a:rPr>
              <a:t>at </a:t>
            </a:r>
            <a:r>
              <a:rPr dirty="0" sz="1400" spc="5">
                <a:latin typeface="Arial"/>
                <a:cs typeface="Arial"/>
              </a:rPr>
              <a:t>risk </a:t>
            </a:r>
            <a:r>
              <a:rPr dirty="0" sz="1400" spc="10">
                <a:latin typeface="Arial"/>
                <a:cs typeface="Arial"/>
              </a:rPr>
              <a:t>for </a:t>
            </a:r>
            <a:r>
              <a:rPr dirty="0" sz="1400" spc="-30">
                <a:latin typeface="Arial"/>
                <a:cs typeface="Arial"/>
              </a:rPr>
              <a:t>AWS. </a:t>
            </a:r>
            <a:r>
              <a:rPr dirty="0" sz="1400" spc="-10">
                <a:latin typeface="Arial"/>
                <a:cs typeface="Arial"/>
              </a:rPr>
              <a:t>Emergency </a:t>
            </a:r>
            <a:r>
              <a:rPr dirty="0" sz="1400" spc="10">
                <a:latin typeface="Arial"/>
                <a:cs typeface="Arial"/>
              </a:rPr>
              <a:t>room </a:t>
            </a:r>
            <a:r>
              <a:rPr dirty="0" sz="1400">
                <a:latin typeface="Arial"/>
                <a:cs typeface="Arial"/>
              </a:rPr>
              <a:t>providers </a:t>
            </a:r>
            <a:r>
              <a:rPr dirty="0" sz="1400" spc="-30">
                <a:latin typeface="Arial"/>
                <a:cs typeface="Arial"/>
              </a:rPr>
              <a:t>are  </a:t>
            </a:r>
            <a:r>
              <a:rPr dirty="0" sz="1400" spc="5">
                <a:latin typeface="Arial"/>
                <a:cs typeface="Arial"/>
              </a:rPr>
              <a:t>oftentimes the </a:t>
            </a:r>
            <a:r>
              <a:rPr dirty="0" sz="1400" spc="15">
                <a:latin typeface="Arial"/>
                <a:cs typeface="Arial"/>
              </a:rPr>
              <a:t>ﬁrst </a:t>
            </a:r>
            <a:r>
              <a:rPr dirty="0" sz="1400" spc="20">
                <a:latin typeface="Arial"/>
                <a:cs typeface="Arial"/>
              </a:rPr>
              <a:t>point of </a:t>
            </a:r>
            <a:r>
              <a:rPr dirty="0" sz="1400" spc="25">
                <a:latin typeface="Arial"/>
                <a:cs typeface="Arial"/>
              </a:rPr>
              <a:t>contact </a:t>
            </a:r>
            <a:r>
              <a:rPr dirty="0" sz="1400" spc="10">
                <a:latin typeface="Arial"/>
                <a:cs typeface="Arial"/>
              </a:rPr>
              <a:t>for </a:t>
            </a:r>
            <a:r>
              <a:rPr dirty="0" sz="1400" spc="-30">
                <a:latin typeface="Arial"/>
                <a:cs typeface="Arial"/>
              </a:rPr>
              <a:t>a </a:t>
            </a:r>
            <a:r>
              <a:rPr dirty="0" sz="1400" spc="-15">
                <a:latin typeface="Arial"/>
                <a:cs typeface="Arial"/>
              </a:rPr>
              <a:t>large  </a:t>
            </a:r>
            <a:r>
              <a:rPr dirty="0" sz="1400">
                <a:latin typeface="Arial"/>
                <a:cs typeface="Arial"/>
              </a:rPr>
              <a:t>percentage </a:t>
            </a:r>
            <a:r>
              <a:rPr dirty="0" sz="1400" spc="20">
                <a:latin typeface="Arial"/>
                <a:cs typeface="Arial"/>
              </a:rPr>
              <a:t>of </a:t>
            </a:r>
            <a:r>
              <a:rPr dirty="0" sz="1400" spc="-5">
                <a:latin typeface="Arial"/>
                <a:cs typeface="Arial"/>
              </a:rPr>
              <a:t>these </a:t>
            </a:r>
            <a:r>
              <a:rPr dirty="0" sz="1400" spc="5">
                <a:latin typeface="Arial"/>
                <a:cs typeface="Arial"/>
              </a:rPr>
              <a:t>patients and </a:t>
            </a:r>
            <a:r>
              <a:rPr dirty="0" sz="1400" spc="20">
                <a:latin typeface="Arial"/>
                <a:cs typeface="Arial"/>
              </a:rPr>
              <a:t>without </a:t>
            </a:r>
            <a:r>
              <a:rPr dirty="0" sz="1400" spc="-30">
                <a:latin typeface="Arial"/>
                <a:cs typeface="Arial"/>
              </a:rPr>
              <a:t>a CIWA  </a:t>
            </a:r>
            <a:r>
              <a:rPr dirty="0" sz="1400" spc="15">
                <a:latin typeface="Arial"/>
                <a:cs typeface="Arial"/>
              </a:rPr>
              <a:t>protocol, </a:t>
            </a:r>
            <a:r>
              <a:rPr dirty="0" sz="1400" spc="-15">
                <a:latin typeface="Arial"/>
                <a:cs typeface="Arial"/>
              </a:rPr>
              <a:t>early </a:t>
            </a:r>
            <a:r>
              <a:rPr dirty="0" sz="1400" spc="5">
                <a:latin typeface="Arial"/>
                <a:cs typeface="Arial"/>
              </a:rPr>
              <a:t>recognition </a:t>
            </a:r>
            <a:r>
              <a:rPr dirty="0" sz="1400" spc="-5">
                <a:latin typeface="Arial"/>
                <a:cs typeface="Arial"/>
              </a:rPr>
              <a:t>is </a:t>
            </a:r>
            <a:r>
              <a:rPr dirty="0" sz="1400" spc="5">
                <a:latin typeface="Arial"/>
                <a:cs typeface="Arial"/>
              </a:rPr>
              <a:t>impossible </a:t>
            </a:r>
            <a:r>
              <a:rPr dirty="0" sz="1400" spc="25">
                <a:latin typeface="Arial"/>
                <a:cs typeface="Arial"/>
              </a:rPr>
              <a:t>to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achieve.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426856" y="4222992"/>
            <a:ext cx="3977640" cy="4221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 b="1">
                <a:latin typeface="Arial"/>
                <a:cs typeface="Arial"/>
              </a:rPr>
              <a:t>Conclusion/Future </a:t>
            </a:r>
            <a:r>
              <a:rPr dirty="0" sz="1400" spc="-15" b="1">
                <a:latin typeface="Arial"/>
                <a:cs typeface="Arial"/>
              </a:rPr>
              <a:t>Directions: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z="1400" spc="-20">
                <a:latin typeface="Arial"/>
                <a:cs typeface="Arial"/>
              </a:rPr>
              <a:t>In </a:t>
            </a:r>
            <a:r>
              <a:rPr dirty="0" sz="1400" spc="-5">
                <a:latin typeface="Arial"/>
                <a:cs typeface="Arial"/>
              </a:rPr>
              <a:t>June 2021 </a:t>
            </a:r>
            <a:r>
              <a:rPr dirty="0" sz="1400" spc="-30">
                <a:latin typeface="Arial"/>
                <a:cs typeface="Arial"/>
              </a:rPr>
              <a:t>a </a:t>
            </a:r>
            <a:r>
              <a:rPr dirty="0" sz="1400" spc="10">
                <a:latin typeface="Arial"/>
                <a:cs typeface="Arial"/>
              </a:rPr>
              <a:t>patient </a:t>
            </a:r>
            <a:r>
              <a:rPr dirty="0" sz="1400" spc="5">
                <a:latin typeface="Arial"/>
                <a:cs typeface="Arial"/>
              </a:rPr>
              <a:t>diagnosed </a:t>
            </a:r>
            <a:r>
              <a:rPr dirty="0" sz="1400" spc="20">
                <a:latin typeface="Arial"/>
                <a:cs typeface="Arial"/>
              </a:rPr>
              <a:t>with  </a:t>
            </a:r>
            <a:r>
              <a:rPr dirty="0" sz="1400">
                <a:latin typeface="Arial"/>
                <a:cs typeface="Arial"/>
              </a:rPr>
              <a:t>pancreatitis </a:t>
            </a:r>
            <a:r>
              <a:rPr dirty="0" sz="1400" spc="-10">
                <a:latin typeface="Arial"/>
                <a:cs typeface="Arial"/>
              </a:rPr>
              <a:t>related </a:t>
            </a:r>
            <a:r>
              <a:rPr dirty="0" sz="1400" spc="25">
                <a:latin typeface="Arial"/>
                <a:cs typeface="Arial"/>
              </a:rPr>
              <a:t>to </a:t>
            </a:r>
            <a:r>
              <a:rPr dirty="0" sz="1400" spc="-10">
                <a:latin typeface="Arial"/>
                <a:cs typeface="Arial"/>
              </a:rPr>
              <a:t>excessive </a:t>
            </a:r>
            <a:r>
              <a:rPr dirty="0" sz="1400" spc="5">
                <a:latin typeface="Arial"/>
                <a:cs typeface="Arial"/>
              </a:rPr>
              <a:t>alcohol </a:t>
            </a:r>
            <a:r>
              <a:rPr dirty="0" sz="1400" spc="-15">
                <a:latin typeface="Arial"/>
                <a:cs typeface="Arial"/>
              </a:rPr>
              <a:t>use </a:t>
            </a:r>
            <a:r>
              <a:rPr dirty="0" sz="1400">
                <a:latin typeface="Arial"/>
                <a:cs typeface="Arial"/>
              </a:rPr>
              <a:t>was  </a:t>
            </a:r>
            <a:r>
              <a:rPr dirty="0" sz="1400" spc="15">
                <a:latin typeface="Arial"/>
                <a:cs typeface="Arial"/>
              </a:rPr>
              <a:t>admitted </a:t>
            </a:r>
            <a:r>
              <a:rPr dirty="0" sz="1400" spc="25">
                <a:latin typeface="Arial"/>
                <a:cs typeface="Arial"/>
              </a:rPr>
              <a:t>to </a:t>
            </a:r>
            <a:r>
              <a:rPr dirty="0" sz="1400" spc="5">
                <a:latin typeface="Arial"/>
                <a:cs typeface="Arial"/>
              </a:rPr>
              <a:t>the medical </a:t>
            </a:r>
            <a:r>
              <a:rPr dirty="0" sz="1400" spc="15">
                <a:latin typeface="Arial"/>
                <a:cs typeface="Arial"/>
              </a:rPr>
              <a:t>ﬂoor </a:t>
            </a:r>
            <a:r>
              <a:rPr dirty="0" sz="1400" spc="10">
                <a:latin typeface="Arial"/>
                <a:cs typeface="Arial"/>
              </a:rPr>
              <a:t>from </a:t>
            </a:r>
            <a:r>
              <a:rPr dirty="0" sz="1400" spc="5">
                <a:latin typeface="Arial"/>
                <a:cs typeface="Arial"/>
              </a:rPr>
              <a:t>the </a:t>
            </a:r>
            <a:r>
              <a:rPr dirty="0" sz="1400" spc="-5">
                <a:latin typeface="Arial"/>
                <a:cs typeface="Arial"/>
              </a:rPr>
              <a:t>emergency  </a:t>
            </a:r>
            <a:r>
              <a:rPr dirty="0" sz="1400" spc="10">
                <a:latin typeface="Arial"/>
                <a:cs typeface="Arial"/>
              </a:rPr>
              <a:t>department. </a:t>
            </a:r>
            <a:r>
              <a:rPr dirty="0" sz="1400">
                <a:latin typeface="Arial"/>
                <a:cs typeface="Arial"/>
              </a:rPr>
              <a:t>Approximately 5 hours </a:t>
            </a:r>
            <a:r>
              <a:rPr dirty="0" sz="1400" spc="-20">
                <a:latin typeface="Arial"/>
                <a:cs typeface="Arial"/>
              </a:rPr>
              <a:t>later, </a:t>
            </a:r>
            <a:r>
              <a:rPr dirty="0" sz="1400">
                <a:latin typeface="Arial"/>
                <a:cs typeface="Arial"/>
              </a:rPr>
              <a:t>the  </a:t>
            </a:r>
            <a:r>
              <a:rPr dirty="0" sz="1400" spc="10">
                <a:latin typeface="Arial"/>
                <a:cs typeface="Arial"/>
              </a:rPr>
              <a:t>patient started </a:t>
            </a:r>
            <a:r>
              <a:rPr dirty="0" sz="1400" spc="25">
                <a:latin typeface="Arial"/>
                <a:cs typeface="Arial"/>
              </a:rPr>
              <a:t>to </a:t>
            </a:r>
            <a:r>
              <a:rPr dirty="0" sz="1400" spc="5">
                <a:latin typeface="Arial"/>
                <a:cs typeface="Arial"/>
              </a:rPr>
              <a:t>display </a:t>
            </a:r>
            <a:r>
              <a:rPr dirty="0" sz="1400">
                <a:latin typeface="Arial"/>
                <a:cs typeface="Arial"/>
              </a:rPr>
              <a:t>tremors, </a:t>
            </a:r>
            <a:r>
              <a:rPr dirty="0" sz="1400" spc="20">
                <a:latin typeface="Arial"/>
                <a:cs typeface="Arial"/>
              </a:rPr>
              <a:t>act </a:t>
            </a:r>
            <a:r>
              <a:rPr dirty="0" sz="1400" spc="-5">
                <a:latin typeface="Arial"/>
                <a:cs typeface="Arial"/>
              </a:rPr>
              <a:t>erratically,  </a:t>
            </a:r>
            <a:r>
              <a:rPr dirty="0" sz="1400" spc="5">
                <a:latin typeface="Arial"/>
                <a:cs typeface="Arial"/>
              </a:rPr>
              <a:t>and </a:t>
            </a:r>
            <a:r>
              <a:rPr dirty="0" sz="1400">
                <a:latin typeface="Arial"/>
                <a:cs typeface="Arial"/>
              </a:rPr>
              <a:t>ultimately progressed </a:t>
            </a:r>
            <a:r>
              <a:rPr dirty="0" sz="1400" spc="25">
                <a:latin typeface="Arial"/>
                <a:cs typeface="Arial"/>
              </a:rPr>
              <a:t>to </a:t>
            </a:r>
            <a:r>
              <a:rPr dirty="0" sz="1400" spc="-5">
                <a:latin typeface="Arial"/>
                <a:cs typeface="Arial"/>
              </a:rPr>
              <a:t>having </a:t>
            </a:r>
            <a:r>
              <a:rPr dirty="0" sz="1400" spc="5">
                <a:latin typeface="Arial"/>
                <a:cs typeface="Arial"/>
              </a:rPr>
              <a:t>alcohol  withdrawal </a:t>
            </a:r>
            <a:r>
              <a:rPr dirty="0" sz="1400" spc="-15">
                <a:latin typeface="Arial"/>
                <a:cs typeface="Arial"/>
              </a:rPr>
              <a:t>seizures. </a:t>
            </a:r>
            <a:r>
              <a:rPr dirty="0" sz="1400" spc="-30">
                <a:latin typeface="Arial"/>
                <a:cs typeface="Arial"/>
              </a:rPr>
              <a:t>The </a:t>
            </a:r>
            <a:r>
              <a:rPr dirty="0" sz="1400" spc="10">
                <a:latin typeface="Arial"/>
                <a:cs typeface="Arial"/>
              </a:rPr>
              <a:t>patient </a:t>
            </a:r>
            <a:r>
              <a:rPr dirty="0" sz="1400" spc="5">
                <a:latin typeface="Arial"/>
                <a:cs typeface="Arial"/>
              </a:rPr>
              <a:t>was </a:t>
            </a:r>
            <a:r>
              <a:rPr dirty="0" sz="1400" spc="10">
                <a:latin typeface="Arial"/>
                <a:cs typeface="Arial"/>
              </a:rPr>
              <a:t>intubated  </a:t>
            </a:r>
            <a:r>
              <a:rPr dirty="0" sz="1400" spc="5">
                <a:latin typeface="Arial"/>
                <a:cs typeface="Arial"/>
              </a:rPr>
              <a:t>and </a:t>
            </a:r>
            <a:r>
              <a:rPr dirty="0" sz="1400" spc="-5">
                <a:latin typeface="Arial"/>
                <a:cs typeface="Arial"/>
              </a:rPr>
              <a:t>transferred </a:t>
            </a:r>
            <a:r>
              <a:rPr dirty="0" sz="1400" spc="25">
                <a:latin typeface="Arial"/>
                <a:cs typeface="Arial"/>
              </a:rPr>
              <a:t>to </a:t>
            </a:r>
            <a:r>
              <a:rPr dirty="0" sz="1400" spc="-10">
                <a:latin typeface="Arial"/>
                <a:cs typeface="Arial"/>
              </a:rPr>
              <a:t>intensive care. </a:t>
            </a:r>
            <a:r>
              <a:rPr dirty="0" sz="1400" spc="-30">
                <a:latin typeface="Arial"/>
                <a:cs typeface="Arial"/>
              </a:rPr>
              <a:t>The </a:t>
            </a:r>
            <a:r>
              <a:rPr dirty="0" sz="1400" spc="5">
                <a:latin typeface="Arial"/>
                <a:cs typeface="Arial"/>
              </a:rPr>
              <a:t>patient’s  risk </a:t>
            </a:r>
            <a:r>
              <a:rPr dirty="0" sz="1400" spc="10">
                <a:latin typeface="Arial"/>
                <a:cs typeface="Arial"/>
              </a:rPr>
              <a:t>for mortality </a:t>
            </a:r>
            <a:r>
              <a:rPr dirty="0" sz="1400" spc="15">
                <a:latin typeface="Arial"/>
                <a:cs typeface="Arial"/>
              </a:rPr>
              <a:t>and/or </a:t>
            </a:r>
            <a:r>
              <a:rPr dirty="0" sz="1400" spc="5">
                <a:latin typeface="Arial"/>
                <a:cs typeface="Arial"/>
              </a:rPr>
              <a:t>long term </a:t>
            </a:r>
            <a:r>
              <a:rPr dirty="0" sz="1400" spc="-5">
                <a:latin typeface="Arial"/>
                <a:cs typeface="Arial"/>
              </a:rPr>
              <a:t>health  </a:t>
            </a:r>
            <a:r>
              <a:rPr dirty="0" sz="1400">
                <a:latin typeface="Arial"/>
                <a:cs typeface="Arial"/>
              </a:rPr>
              <a:t>consequences, </a:t>
            </a:r>
            <a:r>
              <a:rPr dirty="0" sz="1400" spc="5">
                <a:latin typeface="Arial"/>
                <a:cs typeface="Arial"/>
              </a:rPr>
              <a:t>length </a:t>
            </a:r>
            <a:r>
              <a:rPr dirty="0" sz="1400" spc="20">
                <a:latin typeface="Arial"/>
                <a:cs typeface="Arial"/>
              </a:rPr>
              <a:t>of </a:t>
            </a:r>
            <a:r>
              <a:rPr dirty="0" sz="1400" spc="5">
                <a:latin typeface="Arial"/>
                <a:cs typeface="Arial"/>
              </a:rPr>
              <a:t>stay, and hospital bill  </a:t>
            </a:r>
            <a:r>
              <a:rPr dirty="0" sz="1400" spc="-5">
                <a:latin typeface="Arial"/>
                <a:cs typeface="Arial"/>
              </a:rPr>
              <a:t>increased dramatically. Having </a:t>
            </a:r>
            <a:r>
              <a:rPr dirty="0" sz="1400" spc="-30">
                <a:latin typeface="Arial"/>
                <a:cs typeface="Arial"/>
              </a:rPr>
              <a:t>a </a:t>
            </a:r>
            <a:r>
              <a:rPr dirty="0" sz="1400" spc="20">
                <a:latin typeface="Arial"/>
                <a:cs typeface="Arial"/>
              </a:rPr>
              <a:t>protocol </a:t>
            </a:r>
            <a:r>
              <a:rPr dirty="0" sz="1400" spc="10">
                <a:latin typeface="Arial"/>
                <a:cs typeface="Arial"/>
              </a:rPr>
              <a:t>for </a:t>
            </a:r>
            <a:r>
              <a:rPr dirty="0" sz="1400">
                <a:latin typeface="Arial"/>
                <a:cs typeface="Arial"/>
              </a:rPr>
              <a:t>the  </a:t>
            </a:r>
            <a:r>
              <a:rPr dirty="0" sz="1400" spc="-30">
                <a:latin typeface="Arial"/>
                <a:cs typeface="Arial"/>
              </a:rPr>
              <a:t>CIWA </a:t>
            </a:r>
            <a:r>
              <a:rPr dirty="0" sz="1400">
                <a:latin typeface="Arial"/>
                <a:cs typeface="Arial"/>
              </a:rPr>
              <a:t>scale </a:t>
            </a:r>
            <a:r>
              <a:rPr dirty="0" sz="1400" spc="-5">
                <a:latin typeface="Arial"/>
                <a:cs typeface="Arial"/>
              </a:rPr>
              <a:t>in </a:t>
            </a:r>
            <a:r>
              <a:rPr dirty="0" sz="1400" spc="5">
                <a:latin typeface="Arial"/>
                <a:cs typeface="Arial"/>
              </a:rPr>
              <a:t>place </a:t>
            </a:r>
            <a:r>
              <a:rPr dirty="0" sz="1400" spc="-5">
                <a:latin typeface="Arial"/>
                <a:cs typeface="Arial"/>
              </a:rPr>
              <a:t>in </a:t>
            </a:r>
            <a:r>
              <a:rPr dirty="0" sz="1400" spc="5">
                <a:latin typeface="Arial"/>
                <a:cs typeface="Arial"/>
              </a:rPr>
              <a:t>the </a:t>
            </a:r>
            <a:r>
              <a:rPr dirty="0" sz="1400" spc="-5">
                <a:latin typeface="Arial"/>
                <a:cs typeface="Arial"/>
              </a:rPr>
              <a:t>emergency </a:t>
            </a:r>
            <a:r>
              <a:rPr dirty="0" sz="1400" spc="10">
                <a:latin typeface="Arial"/>
                <a:cs typeface="Arial"/>
              </a:rPr>
              <a:t>room </a:t>
            </a:r>
            <a:r>
              <a:rPr dirty="0" sz="1400" spc="20">
                <a:latin typeface="Arial"/>
                <a:cs typeface="Arial"/>
              </a:rPr>
              <a:t>could  </a:t>
            </a:r>
            <a:r>
              <a:rPr dirty="0" sz="1400" spc="-20">
                <a:latin typeface="Arial"/>
                <a:cs typeface="Arial"/>
              </a:rPr>
              <a:t>have </a:t>
            </a:r>
            <a:r>
              <a:rPr dirty="0" sz="1400" spc="10">
                <a:latin typeface="Arial"/>
                <a:cs typeface="Arial"/>
              </a:rPr>
              <a:t>possibly </a:t>
            </a:r>
            <a:r>
              <a:rPr dirty="0" sz="1400">
                <a:latin typeface="Arial"/>
                <a:cs typeface="Arial"/>
              </a:rPr>
              <a:t>prevented </a:t>
            </a:r>
            <a:r>
              <a:rPr dirty="0" sz="1400" spc="5">
                <a:latin typeface="Arial"/>
                <a:cs typeface="Arial"/>
              </a:rPr>
              <a:t>this </a:t>
            </a:r>
            <a:r>
              <a:rPr dirty="0" sz="1400" spc="-5">
                <a:latin typeface="Arial"/>
                <a:cs typeface="Arial"/>
              </a:rPr>
              <a:t>event </a:t>
            </a:r>
            <a:r>
              <a:rPr dirty="0" sz="1400" spc="-10">
                <a:latin typeface="Arial"/>
                <a:cs typeface="Arial"/>
              </a:rPr>
              <a:t>via </a:t>
            </a:r>
            <a:r>
              <a:rPr dirty="0" sz="1400" spc="-15">
                <a:latin typeface="Arial"/>
                <a:cs typeface="Arial"/>
              </a:rPr>
              <a:t>early  </a:t>
            </a:r>
            <a:r>
              <a:rPr dirty="0" sz="1400" spc="5">
                <a:latin typeface="Arial"/>
                <a:cs typeface="Arial"/>
              </a:rPr>
              <a:t>recognition. </a:t>
            </a:r>
            <a:r>
              <a:rPr dirty="0" sz="1400">
                <a:latin typeface="Arial"/>
                <a:cs typeface="Arial"/>
              </a:rPr>
              <a:t>Implementing </a:t>
            </a:r>
            <a:r>
              <a:rPr dirty="0" sz="1400" spc="-30">
                <a:latin typeface="Arial"/>
                <a:cs typeface="Arial"/>
              </a:rPr>
              <a:t>a CIWA </a:t>
            </a:r>
            <a:r>
              <a:rPr dirty="0" sz="1400">
                <a:latin typeface="Arial"/>
                <a:cs typeface="Arial"/>
              </a:rPr>
              <a:t>scale </a:t>
            </a:r>
            <a:r>
              <a:rPr dirty="0" sz="1400" spc="-5">
                <a:latin typeface="Arial"/>
                <a:cs typeface="Arial"/>
              </a:rPr>
              <a:t>in </a:t>
            </a:r>
            <a:r>
              <a:rPr dirty="0" sz="1400">
                <a:latin typeface="Arial"/>
                <a:cs typeface="Arial"/>
              </a:rPr>
              <a:t>the  </a:t>
            </a:r>
            <a:r>
              <a:rPr dirty="0" sz="1400" spc="-5">
                <a:latin typeface="Arial"/>
                <a:cs typeface="Arial"/>
              </a:rPr>
              <a:t>emergency </a:t>
            </a:r>
            <a:r>
              <a:rPr dirty="0" sz="1400" spc="10">
                <a:latin typeface="Arial"/>
                <a:cs typeface="Arial"/>
              </a:rPr>
              <a:t>room for </a:t>
            </a:r>
            <a:r>
              <a:rPr dirty="0" sz="1400" spc="-10">
                <a:latin typeface="Arial"/>
                <a:cs typeface="Arial"/>
              </a:rPr>
              <a:t>nurses </a:t>
            </a:r>
            <a:r>
              <a:rPr dirty="0" sz="1400" spc="25">
                <a:latin typeface="Arial"/>
                <a:cs typeface="Arial"/>
              </a:rPr>
              <a:t>to </a:t>
            </a:r>
            <a:r>
              <a:rPr dirty="0" sz="1400" spc="15">
                <a:latin typeface="Arial"/>
                <a:cs typeface="Arial"/>
              </a:rPr>
              <a:t>follow </a:t>
            </a:r>
            <a:r>
              <a:rPr dirty="0" sz="1400" spc="20">
                <a:latin typeface="Arial"/>
                <a:cs typeface="Arial"/>
              </a:rPr>
              <a:t>could  </a:t>
            </a:r>
            <a:r>
              <a:rPr dirty="0" sz="1400" spc="-10">
                <a:latin typeface="Arial"/>
                <a:cs typeface="Arial"/>
              </a:rPr>
              <a:t>decrease </a:t>
            </a:r>
            <a:r>
              <a:rPr dirty="0" sz="1400" spc="5">
                <a:latin typeface="Arial"/>
                <a:cs typeface="Arial"/>
              </a:rPr>
              <a:t>the </a:t>
            </a:r>
            <a:r>
              <a:rPr dirty="0" sz="1400">
                <a:latin typeface="Arial"/>
                <a:cs typeface="Arial"/>
              </a:rPr>
              <a:t>chances </a:t>
            </a:r>
            <a:r>
              <a:rPr dirty="0" sz="1400" spc="20">
                <a:latin typeface="Arial"/>
                <a:cs typeface="Arial"/>
              </a:rPr>
              <a:t>of </a:t>
            </a:r>
            <a:r>
              <a:rPr dirty="0" sz="1400">
                <a:latin typeface="Arial"/>
                <a:cs typeface="Arial"/>
              </a:rPr>
              <a:t>similar </a:t>
            </a:r>
            <a:r>
              <a:rPr dirty="0" sz="1400" spc="-5">
                <a:latin typeface="Arial"/>
                <a:cs typeface="Arial"/>
              </a:rPr>
              <a:t>negative  </a:t>
            </a:r>
            <a:r>
              <a:rPr dirty="0" sz="1400" spc="10">
                <a:latin typeface="Arial"/>
                <a:cs typeface="Arial"/>
              </a:rPr>
              <a:t>outcomes.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30"/>
              </a:spcBef>
            </a:pPr>
            <a:r>
              <a:rPr dirty="0" sz="1300" b="1">
                <a:latin typeface="Arial"/>
                <a:cs typeface="Arial"/>
              </a:rPr>
              <a:t>References:</a:t>
            </a:r>
            <a:endParaRPr sz="13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426856" y="8619607"/>
            <a:ext cx="5570220" cy="6286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1499"/>
              </a:lnSpc>
              <a:spcBef>
                <a:spcPts val="95"/>
              </a:spcBef>
            </a:pPr>
            <a:r>
              <a:rPr dirty="0" sz="1300" spc="5">
                <a:latin typeface="Arial"/>
                <a:cs typeface="Arial"/>
              </a:rPr>
              <a:t>Bayard, </a:t>
            </a:r>
            <a:r>
              <a:rPr dirty="0" sz="1300" spc="20">
                <a:latin typeface="Arial"/>
                <a:cs typeface="Arial"/>
              </a:rPr>
              <a:t>M., </a:t>
            </a:r>
            <a:r>
              <a:rPr dirty="0" sz="1300" spc="10">
                <a:latin typeface="Arial"/>
                <a:cs typeface="Arial"/>
              </a:rPr>
              <a:t>McIntyre, J., </a:t>
            </a:r>
            <a:r>
              <a:rPr dirty="0" sz="1300">
                <a:latin typeface="Arial"/>
                <a:cs typeface="Arial"/>
              </a:rPr>
              <a:t>Hill, K., </a:t>
            </a:r>
            <a:r>
              <a:rPr dirty="0" sz="1300" spc="-40">
                <a:latin typeface="Arial"/>
                <a:cs typeface="Arial"/>
              </a:rPr>
              <a:t>&amp; </a:t>
            </a:r>
            <a:r>
              <a:rPr dirty="0" sz="1300" spc="10">
                <a:latin typeface="Arial"/>
                <a:cs typeface="Arial"/>
              </a:rPr>
              <a:t>Woodside, </a:t>
            </a:r>
            <a:r>
              <a:rPr dirty="0" sz="1300" spc="15">
                <a:latin typeface="Arial"/>
                <a:cs typeface="Arial"/>
              </a:rPr>
              <a:t>J. </a:t>
            </a:r>
            <a:r>
              <a:rPr dirty="0" sz="1300" spc="-15">
                <a:latin typeface="Arial"/>
                <a:cs typeface="Arial"/>
              </a:rPr>
              <a:t>(2004, </a:t>
            </a:r>
            <a:r>
              <a:rPr dirty="0" sz="1300" spc="15">
                <a:latin typeface="Arial"/>
                <a:cs typeface="Arial"/>
              </a:rPr>
              <a:t>March </a:t>
            </a:r>
            <a:r>
              <a:rPr dirty="0" sz="1300" spc="-20">
                <a:latin typeface="Arial"/>
                <a:cs typeface="Arial"/>
              </a:rPr>
              <a:t>15). </a:t>
            </a:r>
            <a:r>
              <a:rPr dirty="0" sz="1300" spc="15" i="1">
                <a:latin typeface="Arial"/>
                <a:cs typeface="Arial"/>
              </a:rPr>
              <a:t>Alcohol  </a:t>
            </a:r>
            <a:r>
              <a:rPr dirty="0" sz="1300" spc="5" i="1">
                <a:latin typeface="Arial"/>
                <a:cs typeface="Arial"/>
              </a:rPr>
              <a:t>Withdrawal Syndrome</a:t>
            </a:r>
            <a:r>
              <a:rPr dirty="0" sz="1300" spc="5">
                <a:latin typeface="Arial"/>
                <a:cs typeface="Arial"/>
              </a:rPr>
              <a:t>. American </a:t>
            </a:r>
            <a:r>
              <a:rPr dirty="0" sz="1300" spc="-15">
                <a:latin typeface="Arial"/>
                <a:cs typeface="Arial"/>
              </a:rPr>
              <a:t>Family </a:t>
            </a:r>
            <a:r>
              <a:rPr dirty="0" sz="1300">
                <a:latin typeface="Arial"/>
                <a:cs typeface="Arial"/>
              </a:rPr>
              <a:t>Physician.  </a:t>
            </a:r>
            <a:r>
              <a:rPr dirty="0" sz="1300" spc="20">
                <a:latin typeface="Arial"/>
                <a:cs typeface="Arial"/>
                <a:hlinkClick r:id="rId2"/>
              </a:rPr>
              <a:t>https://w</a:t>
            </a:r>
            <a:r>
              <a:rPr dirty="0" sz="1300" spc="20">
                <a:latin typeface="Arial"/>
                <a:cs typeface="Arial"/>
              </a:rPr>
              <a:t>ww</a:t>
            </a:r>
            <a:r>
              <a:rPr dirty="0" sz="1300" spc="20">
                <a:latin typeface="Arial"/>
                <a:cs typeface="Arial"/>
                <a:hlinkClick r:id="rId2"/>
              </a:rPr>
              <a:t>.aafp.org/afp/2004/0315/p1443.html.</a:t>
            </a:r>
            <a:endParaRPr sz="13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426856" y="9423772"/>
            <a:ext cx="5436235" cy="4279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1499"/>
              </a:lnSpc>
              <a:spcBef>
                <a:spcPts val="95"/>
              </a:spcBef>
            </a:pPr>
            <a:r>
              <a:rPr dirty="0" sz="1300" spc="5">
                <a:latin typeface="Arial"/>
                <a:cs typeface="Arial"/>
              </a:rPr>
              <a:t>Magnusen, K. </a:t>
            </a:r>
            <a:r>
              <a:rPr dirty="0" sz="1300" spc="-25">
                <a:latin typeface="Arial"/>
                <a:cs typeface="Arial"/>
              </a:rPr>
              <a:t>(2019). </a:t>
            </a:r>
            <a:r>
              <a:rPr dirty="0" sz="1300" spc="-20">
                <a:latin typeface="Arial"/>
                <a:cs typeface="Arial"/>
              </a:rPr>
              <a:t>The </a:t>
            </a:r>
            <a:r>
              <a:rPr dirty="0" sz="1300" spc="10">
                <a:latin typeface="Arial"/>
                <a:cs typeface="Arial"/>
              </a:rPr>
              <a:t>Implementation </a:t>
            </a:r>
            <a:r>
              <a:rPr dirty="0" sz="1300" spc="25">
                <a:latin typeface="Arial"/>
                <a:cs typeface="Arial"/>
              </a:rPr>
              <a:t>of </a:t>
            </a:r>
            <a:r>
              <a:rPr dirty="0" sz="1300" spc="-10">
                <a:latin typeface="Arial"/>
                <a:cs typeface="Arial"/>
              </a:rPr>
              <a:t>CIWA-AR </a:t>
            </a:r>
            <a:r>
              <a:rPr dirty="0" sz="1300" spc="5">
                <a:latin typeface="Arial"/>
                <a:cs typeface="Arial"/>
              </a:rPr>
              <a:t>in </a:t>
            </a:r>
            <a:r>
              <a:rPr dirty="0" sz="1300" spc="10">
                <a:latin typeface="Arial"/>
                <a:cs typeface="Arial"/>
              </a:rPr>
              <a:t>the </a:t>
            </a:r>
            <a:r>
              <a:rPr dirty="0" sz="1300">
                <a:latin typeface="Arial"/>
                <a:cs typeface="Arial"/>
              </a:rPr>
              <a:t>Emergency  </a:t>
            </a:r>
            <a:r>
              <a:rPr dirty="0" sz="1300" spc="10">
                <a:latin typeface="Arial"/>
                <a:cs typeface="Arial"/>
              </a:rPr>
              <a:t>Department.</a:t>
            </a:r>
            <a:endParaRPr sz="13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426856" y="10026894"/>
            <a:ext cx="5690870" cy="4279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1499"/>
              </a:lnSpc>
              <a:spcBef>
                <a:spcPts val="95"/>
              </a:spcBef>
            </a:pPr>
            <a:r>
              <a:rPr dirty="0" sz="1300" spc="20">
                <a:latin typeface="Arial"/>
                <a:cs typeface="Arial"/>
              </a:rPr>
              <a:t>Schuckit, </a:t>
            </a:r>
            <a:r>
              <a:rPr dirty="0" sz="1300" spc="30">
                <a:latin typeface="Arial"/>
                <a:cs typeface="Arial"/>
              </a:rPr>
              <a:t>M. </a:t>
            </a:r>
            <a:r>
              <a:rPr dirty="0" sz="1300" spc="-10">
                <a:latin typeface="Arial"/>
                <a:cs typeface="Arial"/>
              </a:rPr>
              <a:t>A. </a:t>
            </a:r>
            <a:r>
              <a:rPr dirty="0" sz="1300" spc="-25">
                <a:latin typeface="Arial"/>
                <a:cs typeface="Arial"/>
              </a:rPr>
              <a:t>(2014). </a:t>
            </a:r>
            <a:r>
              <a:rPr dirty="0" sz="1300" spc="10">
                <a:latin typeface="Arial"/>
                <a:cs typeface="Arial"/>
              </a:rPr>
              <a:t>Recognition </a:t>
            </a:r>
            <a:r>
              <a:rPr dirty="0" sz="1300" spc="15">
                <a:latin typeface="Arial"/>
                <a:cs typeface="Arial"/>
              </a:rPr>
              <a:t>and </a:t>
            </a:r>
            <a:r>
              <a:rPr dirty="0" sz="1300" spc="5">
                <a:latin typeface="Arial"/>
                <a:cs typeface="Arial"/>
              </a:rPr>
              <a:t>management </a:t>
            </a:r>
            <a:r>
              <a:rPr dirty="0" sz="1300" spc="25">
                <a:latin typeface="Arial"/>
                <a:cs typeface="Arial"/>
              </a:rPr>
              <a:t>of </a:t>
            </a:r>
            <a:r>
              <a:rPr dirty="0" sz="1300" spc="15">
                <a:latin typeface="Arial"/>
                <a:cs typeface="Arial"/>
              </a:rPr>
              <a:t>withdrawal </a:t>
            </a:r>
            <a:r>
              <a:rPr dirty="0" sz="1300" spc="5">
                <a:latin typeface="Arial"/>
                <a:cs typeface="Arial"/>
              </a:rPr>
              <a:t>delirium  </a:t>
            </a:r>
            <a:r>
              <a:rPr dirty="0" sz="1300" spc="-5">
                <a:latin typeface="Arial"/>
                <a:cs typeface="Arial"/>
              </a:rPr>
              <a:t>(delirium </a:t>
            </a:r>
            <a:r>
              <a:rPr dirty="0" sz="1300" spc="-10">
                <a:latin typeface="Arial"/>
                <a:cs typeface="Arial"/>
              </a:rPr>
              <a:t>tremens). </a:t>
            </a:r>
            <a:r>
              <a:rPr dirty="0" sz="1300" spc="15">
                <a:latin typeface="Arial"/>
                <a:cs typeface="Arial"/>
              </a:rPr>
              <a:t>New </a:t>
            </a:r>
            <a:r>
              <a:rPr dirty="0" sz="1300">
                <a:latin typeface="Arial"/>
                <a:cs typeface="Arial"/>
              </a:rPr>
              <a:t>England </a:t>
            </a:r>
            <a:r>
              <a:rPr dirty="0" sz="1300" spc="5">
                <a:latin typeface="Arial"/>
                <a:cs typeface="Arial"/>
              </a:rPr>
              <a:t>Journal </a:t>
            </a:r>
            <a:r>
              <a:rPr dirty="0" sz="1300" spc="25">
                <a:latin typeface="Arial"/>
                <a:cs typeface="Arial"/>
              </a:rPr>
              <a:t>of </a:t>
            </a:r>
            <a:r>
              <a:rPr dirty="0" sz="1300" spc="15">
                <a:latin typeface="Arial"/>
                <a:cs typeface="Arial"/>
              </a:rPr>
              <a:t>Medicine, </a:t>
            </a:r>
            <a:r>
              <a:rPr dirty="0" sz="1300" spc="-20">
                <a:latin typeface="Arial"/>
                <a:cs typeface="Arial"/>
              </a:rPr>
              <a:t>371(22), </a:t>
            </a:r>
            <a:r>
              <a:rPr dirty="0" sz="1300" spc="10">
                <a:latin typeface="Arial"/>
                <a:cs typeface="Arial"/>
              </a:rPr>
              <a:t>2109-2113.</a:t>
            </a:r>
            <a:endParaRPr sz="13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663765" y="1033372"/>
            <a:ext cx="11091545" cy="83566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300" spc="10">
                <a:solidFill>
                  <a:srgbClr val="888888"/>
                </a:solidFill>
                <a:latin typeface="Arial"/>
                <a:cs typeface="Arial"/>
              </a:rPr>
              <a:t>By: </a:t>
            </a:r>
            <a:r>
              <a:rPr dirty="0" sz="1300">
                <a:solidFill>
                  <a:srgbClr val="888888"/>
                </a:solidFill>
                <a:latin typeface="Arial"/>
                <a:cs typeface="Arial"/>
              </a:rPr>
              <a:t>Carolyn </a:t>
            </a:r>
            <a:r>
              <a:rPr dirty="0" sz="1300" spc="5">
                <a:solidFill>
                  <a:srgbClr val="888888"/>
                </a:solidFill>
                <a:latin typeface="Arial"/>
                <a:cs typeface="Arial"/>
              </a:rPr>
              <a:t>Balkey </a:t>
            </a:r>
            <a:r>
              <a:rPr dirty="0" sz="1300" spc="-10">
                <a:solidFill>
                  <a:srgbClr val="888888"/>
                </a:solidFill>
                <a:latin typeface="Arial"/>
                <a:cs typeface="Arial"/>
              </a:rPr>
              <a:t>(Crossroads), </a:t>
            </a:r>
            <a:r>
              <a:rPr dirty="0" sz="1300" spc="10">
                <a:solidFill>
                  <a:srgbClr val="888888"/>
                </a:solidFill>
                <a:latin typeface="Arial"/>
                <a:cs typeface="Arial"/>
              </a:rPr>
              <a:t>Maggie </a:t>
            </a:r>
            <a:r>
              <a:rPr dirty="0" sz="1300" spc="-10">
                <a:solidFill>
                  <a:srgbClr val="888888"/>
                </a:solidFill>
                <a:latin typeface="Arial"/>
                <a:cs typeface="Arial"/>
              </a:rPr>
              <a:t>Wheeler </a:t>
            </a:r>
            <a:r>
              <a:rPr dirty="0" sz="1300" spc="-55">
                <a:solidFill>
                  <a:srgbClr val="888888"/>
                </a:solidFill>
                <a:latin typeface="Arial"/>
                <a:cs typeface="Arial"/>
              </a:rPr>
              <a:t>(ED), </a:t>
            </a:r>
            <a:r>
              <a:rPr dirty="0" sz="1300" spc="-20">
                <a:solidFill>
                  <a:srgbClr val="888888"/>
                </a:solidFill>
                <a:latin typeface="Arial"/>
                <a:cs typeface="Arial"/>
              </a:rPr>
              <a:t>Tuscan </a:t>
            </a:r>
            <a:r>
              <a:rPr dirty="0" sz="1300" spc="5">
                <a:solidFill>
                  <a:srgbClr val="888888"/>
                </a:solidFill>
                <a:latin typeface="Arial"/>
                <a:cs typeface="Arial"/>
              </a:rPr>
              <a:t>Webber </a:t>
            </a:r>
            <a:r>
              <a:rPr dirty="0" sz="1300" spc="-15">
                <a:solidFill>
                  <a:srgbClr val="888888"/>
                </a:solidFill>
                <a:latin typeface="Arial"/>
                <a:cs typeface="Arial"/>
              </a:rPr>
              <a:t>(Surgical), </a:t>
            </a:r>
            <a:r>
              <a:rPr dirty="0" sz="1300" spc="5">
                <a:solidFill>
                  <a:srgbClr val="888888"/>
                </a:solidFill>
                <a:latin typeface="Arial"/>
                <a:cs typeface="Arial"/>
              </a:rPr>
              <a:t>Logan </a:t>
            </a:r>
            <a:r>
              <a:rPr dirty="0" sz="1300" spc="-10">
                <a:solidFill>
                  <a:srgbClr val="888888"/>
                </a:solidFill>
                <a:latin typeface="Arial"/>
                <a:cs typeface="Arial"/>
              </a:rPr>
              <a:t>Truslow </a:t>
            </a:r>
            <a:r>
              <a:rPr dirty="0" sz="1300" spc="-15">
                <a:solidFill>
                  <a:srgbClr val="888888"/>
                </a:solidFill>
                <a:latin typeface="Arial"/>
                <a:cs typeface="Arial"/>
              </a:rPr>
              <a:t>(Surgical), </a:t>
            </a:r>
            <a:r>
              <a:rPr dirty="0" sz="1300">
                <a:solidFill>
                  <a:srgbClr val="888888"/>
                </a:solidFill>
                <a:latin typeface="Arial"/>
                <a:cs typeface="Arial"/>
              </a:rPr>
              <a:t>Jennifer </a:t>
            </a:r>
            <a:r>
              <a:rPr dirty="0" sz="1300" spc="5">
                <a:solidFill>
                  <a:srgbClr val="888888"/>
                </a:solidFill>
                <a:latin typeface="Arial"/>
                <a:cs typeface="Arial"/>
              </a:rPr>
              <a:t>Spradlin</a:t>
            </a:r>
            <a:r>
              <a:rPr dirty="0" sz="1300" spc="155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dirty="0" sz="1300" spc="-50">
                <a:solidFill>
                  <a:srgbClr val="888888"/>
                </a:solidFill>
                <a:latin typeface="Arial"/>
                <a:cs typeface="Arial"/>
              </a:rPr>
              <a:t>(L&amp;D)</a:t>
            </a:r>
            <a:endParaRPr sz="1300">
              <a:latin typeface="Arial"/>
              <a:cs typeface="Arial"/>
            </a:endParaRPr>
          </a:p>
          <a:p>
            <a:pPr marL="8775700">
              <a:lnSpc>
                <a:spcPct val="100000"/>
              </a:lnSpc>
              <a:spcBef>
                <a:spcPts val="1410"/>
              </a:spcBef>
            </a:pPr>
            <a:r>
              <a:rPr dirty="0" sz="1400" b="1">
                <a:latin typeface="Arial"/>
                <a:cs typeface="Arial"/>
              </a:rPr>
              <a:t>Results/Recommendations</a:t>
            </a:r>
            <a:endParaRPr sz="1400">
              <a:latin typeface="Arial"/>
              <a:cs typeface="Arial"/>
            </a:endParaRPr>
          </a:p>
          <a:p>
            <a:pPr marL="2380615">
              <a:lnSpc>
                <a:spcPct val="100000"/>
              </a:lnSpc>
              <a:spcBef>
                <a:spcPts val="25"/>
              </a:spcBef>
            </a:pPr>
            <a:r>
              <a:rPr dirty="0" sz="1400" spc="-15" b="1">
                <a:latin typeface="Arial"/>
                <a:cs typeface="Arial"/>
              </a:rPr>
              <a:t>Evidence </a:t>
            </a:r>
            <a:r>
              <a:rPr dirty="0" sz="1400" spc="-5" b="1">
                <a:latin typeface="Arial"/>
                <a:cs typeface="Arial"/>
              </a:rPr>
              <a:t>Based</a:t>
            </a:r>
            <a:r>
              <a:rPr dirty="0" sz="1400" b="1">
                <a:latin typeface="Arial"/>
                <a:cs typeface="Arial"/>
              </a:rPr>
              <a:t> Change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5566713" y="437963"/>
            <a:ext cx="8217534" cy="427990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pc="30"/>
              <a:t>Implementation </a:t>
            </a:r>
            <a:r>
              <a:rPr dirty="0" spc="60"/>
              <a:t>of </a:t>
            </a:r>
            <a:r>
              <a:rPr dirty="0" spc="-30"/>
              <a:t>CIWA </a:t>
            </a:r>
            <a:r>
              <a:rPr dirty="0" spc="10"/>
              <a:t>in </a:t>
            </a:r>
            <a:r>
              <a:rPr dirty="0" spc="30"/>
              <a:t>the </a:t>
            </a:r>
            <a:r>
              <a:rPr dirty="0" spc="5"/>
              <a:t>Emergency</a:t>
            </a:r>
            <a:r>
              <a:rPr dirty="0" spc="-120"/>
              <a:t> </a:t>
            </a:r>
            <a:r>
              <a:rPr dirty="0" spc="30"/>
              <a:t>Department</a:t>
            </a:r>
          </a:p>
        </p:txBody>
      </p:sp>
      <p:sp>
        <p:nvSpPr>
          <p:cNvPr id="19" name="object 19"/>
          <p:cNvSpPr/>
          <p:nvPr/>
        </p:nvSpPr>
        <p:spPr>
          <a:xfrm>
            <a:off x="5734376" y="10751144"/>
            <a:ext cx="11961589" cy="40949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CIWA-residency</dc:title>
  <dcterms:created xsi:type="dcterms:W3CDTF">2021-08-17T15:34:50Z</dcterms:created>
  <dcterms:modified xsi:type="dcterms:W3CDTF">2021-08-17T15:34:50Z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